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6" r:id="rId3"/>
    <p:sldId id="258" r:id="rId4"/>
    <p:sldId id="269" r:id="rId5"/>
    <p:sldId id="270" r:id="rId6"/>
    <p:sldId id="271" r:id="rId7"/>
    <p:sldId id="272" r:id="rId8"/>
    <p:sldId id="291" r:id="rId9"/>
    <p:sldId id="292" r:id="rId10"/>
    <p:sldId id="275" r:id="rId11"/>
    <p:sldId id="276" r:id="rId12"/>
    <p:sldId id="278" r:id="rId13"/>
    <p:sldId id="279" r:id="rId14"/>
    <p:sldId id="280" r:id="rId15"/>
    <p:sldId id="281" r:id="rId16"/>
    <p:sldId id="282" r:id="rId17"/>
    <p:sldId id="283" r:id="rId18"/>
    <p:sldId id="285" r:id="rId19"/>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8"/>
    <p:restoredTop sz="94702"/>
  </p:normalViewPr>
  <p:slideViewPr>
    <p:cSldViewPr>
      <p:cViewPr>
        <p:scale>
          <a:sx n="48" d="100"/>
          <a:sy n="48" d="100"/>
        </p:scale>
        <p:origin x="967" y="-4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2/15/2024</a:t>
            </a:fld>
            <a:endParaRPr lang="en-US"/>
          </a:p>
        </p:txBody>
      </p:sp>
      <p:sp>
        <p:nvSpPr>
          <p:cNvPr id="6" name="Holder 6"/>
          <p:cNvSpPr>
            <a:spLocks noGrp="1"/>
          </p:cNvSpPr>
          <p:nvPr>
            <p:ph type="sldNum" sz="quarter" idx="7"/>
          </p:nvPr>
        </p:nvSpPr>
        <p:spPr/>
        <p:txBody>
          <a:bodyPr lIns="0" tIns="0" rIns="0" bIns="0"/>
          <a:lstStyle>
            <a:lvl1pPr>
              <a:defRPr sz="1450" b="1" i="0">
                <a:solidFill>
                  <a:schemeClr val="bg1"/>
                </a:solidFill>
                <a:latin typeface="Obviously-WideSemi"/>
                <a:cs typeface="Obviously-WideSemi"/>
              </a:defRPr>
            </a:lvl1pPr>
          </a:lstStyle>
          <a:p>
            <a:pPr marL="38100">
              <a:lnSpc>
                <a:spcPct val="100000"/>
              </a:lnSpc>
              <a:spcBef>
                <a:spcPts val="434"/>
              </a:spcBef>
            </a:pPr>
            <a:fld id="{81D60167-4931-47E6-BA6A-407CBD079E47}" type="slidenum">
              <a:rPr spc="20" dirty="0"/>
              <a:t>‹#›</a:t>
            </a:fld>
            <a:endParaRPr spc="2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300" b="1" i="0">
                <a:solidFill>
                  <a:schemeClr val="bg1"/>
                </a:solidFill>
                <a:latin typeface="Obviously-ExtdBlck"/>
                <a:cs typeface="Obviously-ExtdBlck"/>
              </a:defRPr>
            </a:lvl1pPr>
          </a:lstStyle>
          <a:p>
            <a:endParaRPr/>
          </a:p>
        </p:txBody>
      </p:sp>
      <p:sp>
        <p:nvSpPr>
          <p:cNvPr id="3" name="Holder 3"/>
          <p:cNvSpPr>
            <a:spLocks noGrp="1"/>
          </p:cNvSpPr>
          <p:nvPr>
            <p:ph type="body" idx="1"/>
          </p:nvPr>
        </p:nvSpPr>
        <p:spPr/>
        <p:txBody>
          <a:bodyPr lIns="0" tIns="0" rIns="0" bIns="0"/>
          <a:lstStyle>
            <a:lvl1pPr>
              <a:defRPr sz="4950" b="1" i="0">
                <a:solidFill>
                  <a:schemeClr val="bg1"/>
                </a:solidFill>
                <a:latin typeface="Obviously-ExtdBlck"/>
                <a:cs typeface="Obviously-ExtdBl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2/15/2024</a:t>
            </a:fld>
            <a:endParaRPr lang="en-US"/>
          </a:p>
        </p:txBody>
      </p:sp>
      <p:sp>
        <p:nvSpPr>
          <p:cNvPr id="6" name="Holder 6"/>
          <p:cNvSpPr>
            <a:spLocks noGrp="1"/>
          </p:cNvSpPr>
          <p:nvPr>
            <p:ph type="sldNum" sz="quarter" idx="7"/>
          </p:nvPr>
        </p:nvSpPr>
        <p:spPr/>
        <p:txBody>
          <a:bodyPr lIns="0" tIns="0" rIns="0" bIns="0"/>
          <a:lstStyle>
            <a:lvl1pPr>
              <a:defRPr sz="1450" b="1" i="0">
                <a:solidFill>
                  <a:schemeClr val="bg1"/>
                </a:solidFill>
                <a:latin typeface="Obviously-WideSemi"/>
                <a:cs typeface="Obviously-WideSemi"/>
              </a:defRPr>
            </a:lvl1pPr>
          </a:lstStyle>
          <a:p>
            <a:pPr marL="38100">
              <a:lnSpc>
                <a:spcPct val="100000"/>
              </a:lnSpc>
              <a:spcBef>
                <a:spcPts val="434"/>
              </a:spcBef>
            </a:pPr>
            <a:fld id="{81D60167-4931-47E6-BA6A-407CBD079E47}" type="slidenum">
              <a:rPr spc="20" dirty="0"/>
              <a:t>‹#›</a:t>
            </a:fld>
            <a:endParaRPr spc="2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300" b="1" i="0">
                <a:solidFill>
                  <a:schemeClr val="bg1"/>
                </a:solidFill>
                <a:latin typeface="Obviously-ExtdBlck"/>
                <a:cs typeface="Obviously-ExtdBlck"/>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2/15/2024</a:t>
            </a:fld>
            <a:endParaRPr lang="en-US"/>
          </a:p>
        </p:txBody>
      </p:sp>
      <p:sp>
        <p:nvSpPr>
          <p:cNvPr id="7" name="Holder 7"/>
          <p:cNvSpPr>
            <a:spLocks noGrp="1"/>
          </p:cNvSpPr>
          <p:nvPr>
            <p:ph type="sldNum" sz="quarter" idx="7"/>
          </p:nvPr>
        </p:nvSpPr>
        <p:spPr/>
        <p:txBody>
          <a:bodyPr lIns="0" tIns="0" rIns="0" bIns="0"/>
          <a:lstStyle>
            <a:lvl1pPr>
              <a:defRPr sz="1450" b="1" i="0">
                <a:solidFill>
                  <a:schemeClr val="bg1"/>
                </a:solidFill>
                <a:latin typeface="Obviously-WideSemi"/>
                <a:cs typeface="Obviously-WideSemi"/>
              </a:defRPr>
            </a:lvl1pPr>
          </a:lstStyle>
          <a:p>
            <a:pPr marL="38100">
              <a:lnSpc>
                <a:spcPct val="100000"/>
              </a:lnSpc>
              <a:spcBef>
                <a:spcPts val="434"/>
              </a:spcBef>
            </a:pPr>
            <a:fld id="{81D60167-4931-47E6-BA6A-407CBD079E47}" type="slidenum">
              <a:rPr spc="20" dirty="0"/>
              <a:t>‹#›</a:t>
            </a:fld>
            <a:endParaRPr spc="2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300" b="1" i="0">
                <a:solidFill>
                  <a:schemeClr val="bg1"/>
                </a:solidFill>
                <a:latin typeface="Obviously-ExtdBlck"/>
                <a:cs typeface="Obviously-ExtdBl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2/15/2024</a:t>
            </a:fld>
            <a:endParaRPr lang="en-US"/>
          </a:p>
        </p:txBody>
      </p:sp>
      <p:sp>
        <p:nvSpPr>
          <p:cNvPr id="5" name="Holder 5"/>
          <p:cNvSpPr>
            <a:spLocks noGrp="1"/>
          </p:cNvSpPr>
          <p:nvPr>
            <p:ph type="sldNum" sz="quarter" idx="7"/>
          </p:nvPr>
        </p:nvSpPr>
        <p:spPr/>
        <p:txBody>
          <a:bodyPr lIns="0" tIns="0" rIns="0" bIns="0"/>
          <a:lstStyle>
            <a:lvl1pPr>
              <a:defRPr sz="1450" b="1" i="0">
                <a:solidFill>
                  <a:schemeClr val="bg1"/>
                </a:solidFill>
                <a:latin typeface="Obviously-WideSemi"/>
                <a:cs typeface="Obviously-WideSemi"/>
              </a:defRPr>
            </a:lvl1pPr>
          </a:lstStyle>
          <a:p>
            <a:pPr marL="38100">
              <a:lnSpc>
                <a:spcPct val="100000"/>
              </a:lnSpc>
              <a:spcBef>
                <a:spcPts val="434"/>
              </a:spcBef>
            </a:pPr>
            <a:fld id="{81D60167-4931-47E6-BA6A-407CBD079E47}" type="slidenum">
              <a:rPr spc="20" dirty="0"/>
              <a:t>‹#›</a:t>
            </a:fld>
            <a:endParaRPr spc="2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20097816" cy="11308555"/>
          </a:xfrm>
          <a:prstGeom prst="rect">
            <a:avLst/>
          </a:prstGeom>
        </p:spPr>
      </p:pic>
      <p:sp>
        <p:nvSpPr>
          <p:cNvPr id="17" name="bg object 17"/>
          <p:cNvSpPr/>
          <p:nvPr/>
        </p:nvSpPr>
        <p:spPr>
          <a:xfrm>
            <a:off x="20097816" y="0"/>
            <a:ext cx="0" cy="11308715"/>
          </a:xfrm>
          <a:custGeom>
            <a:avLst/>
            <a:gdLst/>
            <a:ahLst/>
            <a:cxnLst/>
            <a:rect l="l" t="t" r="r" b="b"/>
            <a:pathLst>
              <a:path h="11308715">
                <a:moveTo>
                  <a:pt x="0" y="11308556"/>
                </a:moveTo>
                <a:lnTo>
                  <a:pt x="0" y="0"/>
                </a:lnTo>
              </a:path>
            </a:pathLst>
          </a:custGeom>
          <a:ln w="12565">
            <a:solidFill>
              <a:srgbClr val="BCBEC0"/>
            </a:solidFill>
          </a:ln>
        </p:spPr>
        <p:txBody>
          <a:bodyPr wrap="square" lIns="0" tIns="0" rIns="0" bIns="0" rtlCol="0"/>
          <a:lstStyle/>
          <a:p>
            <a:endParaRPr/>
          </a:p>
        </p:txBody>
      </p:sp>
      <p:sp>
        <p:nvSpPr>
          <p:cNvPr id="18" name="bg object 18"/>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2/15/2024</a:t>
            </a:fld>
            <a:endParaRPr lang="en-US"/>
          </a:p>
        </p:txBody>
      </p:sp>
      <p:sp>
        <p:nvSpPr>
          <p:cNvPr id="4" name="Holder 4"/>
          <p:cNvSpPr>
            <a:spLocks noGrp="1"/>
          </p:cNvSpPr>
          <p:nvPr>
            <p:ph type="sldNum" sz="quarter" idx="7"/>
          </p:nvPr>
        </p:nvSpPr>
        <p:spPr/>
        <p:txBody>
          <a:bodyPr lIns="0" tIns="0" rIns="0" bIns="0"/>
          <a:lstStyle>
            <a:lvl1pPr>
              <a:defRPr sz="1450" b="1" i="0">
                <a:solidFill>
                  <a:schemeClr val="bg1"/>
                </a:solidFill>
                <a:latin typeface="Obviously-WideSemi"/>
                <a:cs typeface="Obviously-WideSemi"/>
              </a:defRPr>
            </a:lvl1pPr>
          </a:lstStyle>
          <a:p>
            <a:pPr marL="38100">
              <a:lnSpc>
                <a:spcPct val="100000"/>
              </a:lnSpc>
              <a:spcBef>
                <a:spcPts val="434"/>
              </a:spcBef>
            </a:pPr>
            <a:fld id="{81D60167-4931-47E6-BA6A-407CBD079E47}" type="slidenum">
              <a:rPr spc="20" dirty="0"/>
              <a:t>‹#›</a:t>
            </a:fld>
            <a:endParaRPr spc="20" dirty="0"/>
          </a:p>
        </p:txBody>
      </p:sp>
      <p:pic>
        <p:nvPicPr>
          <p:cNvPr id="9" name="Picture 8" descr="A picture containing outdoor, blue, high, day&#10;&#10;Description automatically generated">
            <a:extLst>
              <a:ext uri="{FF2B5EF4-FFF2-40B4-BE49-F238E27FC236}">
                <a16:creationId xmlns:a16="http://schemas.microsoft.com/office/drawing/2014/main" id="{662BDF93-A73C-054A-BDDC-D58B016B75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48172" y="4781283"/>
            <a:ext cx="10403205" cy="1445895"/>
          </a:xfrm>
          <a:prstGeom prst="rect">
            <a:avLst/>
          </a:prstGeom>
        </p:spPr>
        <p:txBody>
          <a:bodyPr wrap="square" lIns="0" tIns="0" rIns="0" bIns="0">
            <a:spAutoFit/>
          </a:bodyPr>
          <a:lstStyle>
            <a:lvl1pPr>
              <a:defRPr sz="9300" b="1" i="0">
                <a:solidFill>
                  <a:schemeClr val="bg1"/>
                </a:solidFill>
                <a:latin typeface="Obviously-ExtdBlck"/>
                <a:cs typeface="Obviously-ExtdBlck"/>
              </a:defRPr>
            </a:lvl1pPr>
          </a:lstStyle>
          <a:p>
            <a:endParaRPr/>
          </a:p>
        </p:txBody>
      </p:sp>
      <p:sp>
        <p:nvSpPr>
          <p:cNvPr id="3" name="Holder 3"/>
          <p:cNvSpPr>
            <a:spLocks noGrp="1"/>
          </p:cNvSpPr>
          <p:nvPr>
            <p:ph type="body" idx="1"/>
          </p:nvPr>
        </p:nvSpPr>
        <p:spPr>
          <a:xfrm>
            <a:off x="783087" y="4741077"/>
            <a:ext cx="8571230" cy="3053079"/>
          </a:xfrm>
          <a:prstGeom prst="rect">
            <a:avLst/>
          </a:prstGeom>
        </p:spPr>
        <p:txBody>
          <a:bodyPr wrap="square" lIns="0" tIns="0" rIns="0" bIns="0">
            <a:spAutoFit/>
          </a:bodyPr>
          <a:lstStyle>
            <a:lvl1pPr>
              <a:defRPr sz="4950" b="1" i="0">
                <a:solidFill>
                  <a:schemeClr val="bg1"/>
                </a:solidFill>
                <a:latin typeface="Obviously-ExtdBlck"/>
                <a:cs typeface="Obviously-ExtdBlck"/>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2/15/2024</a:t>
            </a:fld>
            <a:endParaRPr lang="en-US"/>
          </a:p>
        </p:txBody>
      </p:sp>
      <p:sp>
        <p:nvSpPr>
          <p:cNvPr id="6" name="Holder 6"/>
          <p:cNvSpPr>
            <a:spLocks noGrp="1"/>
          </p:cNvSpPr>
          <p:nvPr>
            <p:ph type="sldNum" sz="quarter" idx="7"/>
          </p:nvPr>
        </p:nvSpPr>
        <p:spPr>
          <a:xfrm>
            <a:off x="19477414" y="10754993"/>
            <a:ext cx="361950" cy="298450"/>
          </a:xfrm>
          <a:prstGeom prst="rect">
            <a:avLst/>
          </a:prstGeom>
        </p:spPr>
        <p:txBody>
          <a:bodyPr wrap="square" lIns="0" tIns="0" rIns="0" bIns="0">
            <a:spAutoFit/>
          </a:bodyPr>
          <a:lstStyle>
            <a:lvl1pPr>
              <a:defRPr sz="1450" b="1" i="0">
                <a:solidFill>
                  <a:schemeClr val="bg1"/>
                </a:solidFill>
                <a:latin typeface="Obviously-WideSemi"/>
                <a:cs typeface="Obviously-WideSemi"/>
              </a:defRPr>
            </a:lvl1pPr>
          </a:lstStyle>
          <a:p>
            <a:pPr marL="38100">
              <a:lnSpc>
                <a:spcPct val="100000"/>
              </a:lnSpc>
              <a:spcBef>
                <a:spcPts val="434"/>
              </a:spcBef>
            </a:pPr>
            <a:fld id="{81D60167-4931-47E6-BA6A-407CBD079E47}" type="slidenum">
              <a:rPr spc="20" dirty="0"/>
              <a:t>‹#›</a:t>
            </a:fld>
            <a:endParaRPr spc="2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5.xml"/><Relationship Id="rId5" Type="http://schemas.openxmlformats.org/officeDocument/2006/relationships/hyperlink" Target="https://nces.ed.gov/ipeds/cipcode/default.aspx?y=55"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internationalcenter.ufl.edu/j-1-studentscholar/j-1-schola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ufic.ufl.edu/EVS/CountriesExemptfromEnglishProficiency.pd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4" y="-15172"/>
            <a:ext cx="20102646" cy="11675214"/>
          </a:xfrm>
          <a:prstGeom prst="rect">
            <a:avLst/>
          </a:prstGeom>
        </p:spPr>
      </p:pic>
      <p:sp>
        <p:nvSpPr>
          <p:cNvPr id="11" name="object 4"/>
          <p:cNvSpPr txBox="1"/>
          <p:nvPr/>
        </p:nvSpPr>
        <p:spPr>
          <a:xfrm>
            <a:off x="2432050" y="1844675"/>
            <a:ext cx="16002000" cy="1491434"/>
          </a:xfrm>
          <a:prstGeom prst="rect">
            <a:avLst/>
          </a:prstGeom>
        </p:spPr>
        <p:txBody>
          <a:bodyPr vert="horz" wrap="square" lIns="0" tIns="13970" rIns="0" bIns="0" rtlCol="0">
            <a:spAutoFit/>
          </a:bodyPr>
          <a:lstStyle/>
          <a:p>
            <a:pPr marL="12700" algn="ctr">
              <a:spcBef>
                <a:spcPts val="110"/>
              </a:spcBef>
            </a:pPr>
            <a:r>
              <a:rPr lang="en-US" sz="9600" b="1" dirty="0">
                <a:solidFill>
                  <a:schemeClr val="bg1">
                    <a:lumMod val="95000"/>
                  </a:schemeClr>
                </a:solidFill>
                <a:latin typeface="Obviously-ExtdBlck"/>
                <a:cs typeface="Obviously-ExtdBlck"/>
              </a:rPr>
              <a:t>Exchange Visitor Services </a:t>
            </a:r>
            <a:endParaRPr sz="9600" b="1" dirty="0">
              <a:solidFill>
                <a:schemeClr val="bg1">
                  <a:lumMod val="95000"/>
                </a:schemeClr>
              </a:solidFill>
              <a:latin typeface="Obviously-ExtdBlck"/>
              <a:cs typeface="Obviously-ExtdBlck"/>
            </a:endParaRPr>
          </a:p>
        </p:txBody>
      </p:sp>
      <p:sp>
        <p:nvSpPr>
          <p:cNvPr id="12" name="object 5"/>
          <p:cNvSpPr txBox="1"/>
          <p:nvPr/>
        </p:nvSpPr>
        <p:spPr>
          <a:xfrm>
            <a:off x="298450" y="3444875"/>
            <a:ext cx="13691537" cy="2150589"/>
          </a:xfrm>
          <a:prstGeom prst="rect">
            <a:avLst/>
          </a:prstGeom>
        </p:spPr>
        <p:txBody>
          <a:bodyPr vert="horz" wrap="square" lIns="0" tIns="13970" rIns="0" bIns="0" rtlCol="0">
            <a:spAutoFit/>
          </a:bodyPr>
          <a:lstStyle/>
          <a:p>
            <a:pPr marL="12700">
              <a:spcBef>
                <a:spcPts val="110"/>
              </a:spcBef>
            </a:pPr>
            <a:r>
              <a:rPr lang="en-US" sz="6000" b="1" dirty="0">
                <a:solidFill>
                  <a:schemeClr val="bg1">
                    <a:lumMod val="85000"/>
                  </a:schemeClr>
                </a:solidFill>
              </a:rPr>
              <a:t>Initial Request for a J1 Professor, Research Scholar or Short-Term Scholar</a:t>
            </a:r>
            <a:endParaRPr lang="en-US" sz="6000" dirty="0">
              <a:solidFill>
                <a:schemeClr val="bg1">
                  <a:lumMod val="85000"/>
                </a:schemeClr>
              </a:solidFill>
            </a:endParaRPr>
          </a:p>
          <a:p>
            <a:pPr marL="12700" algn="ctr">
              <a:lnSpc>
                <a:spcPct val="100000"/>
              </a:lnSpc>
              <a:spcBef>
                <a:spcPts val="110"/>
              </a:spcBef>
            </a:pPr>
            <a:r>
              <a:rPr lang="en-US" b="1" dirty="0"/>
              <a:t> </a:t>
            </a:r>
            <a:endParaRPr sz="8050" dirty="0">
              <a:latin typeface="Obviously-ExtdBlck"/>
              <a:cs typeface="Obviously-ExtdBlck"/>
            </a:endParaRPr>
          </a:p>
        </p:txBody>
      </p:sp>
      <p:pic>
        <p:nvPicPr>
          <p:cNvPr id="14" name="Picture 13" descr="Text&#10;&#10;Description automatically generated">
            <a:extLst>
              <a:ext uri="{FF2B5EF4-FFF2-40B4-BE49-F238E27FC236}">
                <a16:creationId xmlns:a16="http://schemas.microsoft.com/office/drawing/2014/main" id="{7C6F64DC-2A40-27AB-FF5A-9825034A00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1450" y="231611"/>
            <a:ext cx="2884375" cy="4554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mpus - News - University of Flor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35338" cy="11309350"/>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6" name="object 6"/>
          <p:cNvSpPr txBox="1"/>
          <p:nvPr/>
        </p:nvSpPr>
        <p:spPr>
          <a:xfrm>
            <a:off x="4480354" y="2458764"/>
            <a:ext cx="1393190" cy="266098"/>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1650" i="1" spc="-25" dirty="0">
                <a:solidFill>
                  <a:srgbClr val="FFFFFF"/>
                </a:solidFill>
                <a:latin typeface="Gentona-SemiBoldItalic"/>
                <a:cs typeface="Gentona-SemiBoldItalic"/>
              </a:rPr>
              <a:t> </a:t>
            </a:r>
            <a:endParaRPr sz="1650" dirty="0">
              <a:latin typeface="Gentona-SemiBoldItalic"/>
              <a:cs typeface="Gentona-SemiBoldItalic"/>
            </a:endParaRPr>
          </a:p>
        </p:txBody>
      </p:sp>
      <p:pic>
        <p:nvPicPr>
          <p:cNvPr id="11" name="Picture 10" descr="Text&#10;&#10;Description automatically generated">
            <a:extLst>
              <a:ext uri="{FF2B5EF4-FFF2-40B4-BE49-F238E27FC236}">
                <a16:creationId xmlns:a16="http://schemas.microsoft.com/office/drawing/2014/main" id="{7C6F64DC-2A40-27AB-FF5A-9825034A00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3849" y="205126"/>
            <a:ext cx="2884375" cy="455427"/>
          </a:xfrm>
          <a:prstGeom prst="rect">
            <a:avLst/>
          </a:prstGeom>
        </p:spPr>
      </p:pic>
      <p:sp>
        <p:nvSpPr>
          <p:cNvPr id="2" name="TextBox 1"/>
          <p:cNvSpPr txBox="1"/>
          <p:nvPr/>
        </p:nvSpPr>
        <p:spPr>
          <a:xfrm>
            <a:off x="472082" y="1610581"/>
            <a:ext cx="19191174" cy="8371523"/>
          </a:xfrm>
          <a:prstGeom prst="rect">
            <a:avLst/>
          </a:prstGeom>
          <a:blipFill>
            <a:blip r:embed="rId4"/>
            <a:tile tx="0" ty="0" sx="100000" sy="100000" flip="none" algn="tl"/>
          </a:blipFill>
          <a:effectLst>
            <a:softEdge rad="31750"/>
          </a:effectLst>
          <a:scene3d>
            <a:camera prst="orthographicFront"/>
            <a:lightRig rig="threePt" dir="t"/>
          </a:scene3d>
          <a:sp3d>
            <a:bevelT w="165100" prst="coolSlant"/>
          </a:sp3d>
        </p:spPr>
        <p:style>
          <a:lnRef idx="0">
            <a:scrgbClr r="0" g="0" b="0"/>
          </a:lnRef>
          <a:fillRef idx="1003">
            <a:schemeClr val="lt1"/>
          </a:fillRef>
          <a:effectRef idx="0">
            <a:scrgbClr r="0" g="0" b="0"/>
          </a:effectRef>
          <a:fontRef idx="major"/>
        </p:style>
        <p:txBody>
          <a:bodyPr wrap="square" rtlCol="0">
            <a:spAutoFit/>
          </a:bodyPr>
          <a:lstStyle/>
          <a:p>
            <a:r>
              <a:rPr lang="en-US" sz="4000" b="1" u="sng" dirty="0"/>
              <a:t>Start date of activity at UF</a:t>
            </a:r>
            <a:r>
              <a:rPr lang="en-US" sz="4000" b="1" dirty="0"/>
              <a:t> – </a:t>
            </a:r>
            <a:r>
              <a:rPr lang="en-US" sz="4000" dirty="0"/>
              <a:t>The exchange visitor’s start date of their program. </a:t>
            </a:r>
          </a:p>
          <a:p>
            <a:r>
              <a:rPr lang="en-US" sz="4000" b="1" dirty="0"/>
              <a:t> </a:t>
            </a:r>
            <a:endParaRPr lang="en-US" sz="4000" dirty="0"/>
          </a:p>
          <a:p>
            <a:r>
              <a:rPr lang="en-US" sz="4000" b="1" u="sng" dirty="0"/>
              <a:t>End date of activity at UF</a:t>
            </a:r>
            <a:r>
              <a:rPr lang="en-US" sz="4000" b="1" dirty="0"/>
              <a:t> – </a:t>
            </a:r>
            <a:r>
              <a:rPr lang="en-US" sz="4000" dirty="0"/>
              <a:t>The exchange visitor’s end date of their program. </a:t>
            </a:r>
          </a:p>
          <a:p>
            <a:r>
              <a:rPr lang="en-US" sz="4000" b="1" dirty="0"/>
              <a:t> </a:t>
            </a:r>
            <a:endParaRPr lang="en-US" sz="4000" dirty="0"/>
          </a:p>
          <a:p>
            <a:r>
              <a:rPr lang="en-US" sz="4000" b="1" dirty="0"/>
              <a:t>Subject Field Code (CIP Code ONLY) –</a:t>
            </a:r>
            <a:r>
              <a:rPr lang="en-US" sz="4000" dirty="0"/>
              <a:t> You will want to put the full CIP code, which is the classification of instructional program. For example if your exchange visitor’s CIP code is 01.1101 for Plant Sciences, General, then you will want to put the full six numbers. If you only put 01 in that will give EVS a wide option of different titles that will show up and not the Plant Science one.  If you do not have the full CIP code number for the visitor, you can click on the link: </a:t>
            </a:r>
            <a:r>
              <a:rPr lang="en-US" sz="4000" dirty="0">
                <a:hlinkClick r:id="rId5"/>
              </a:rPr>
              <a:t>https://nces.ed.gov/ipeds/cipcode/default.aspx?y=55</a:t>
            </a:r>
            <a:r>
              <a:rPr lang="en-US" sz="4000" dirty="0"/>
              <a:t>  </a:t>
            </a:r>
          </a:p>
          <a:p>
            <a:endParaRPr lang="en-US" sz="4000" dirty="0"/>
          </a:p>
          <a:p>
            <a:r>
              <a:rPr lang="en-US" sz="4000" dirty="0"/>
              <a:t>The link will send you to the site where you will need to search the name of what classification you want the exchange visitor to have and get the CIP number from that. </a:t>
            </a:r>
          </a:p>
          <a:p>
            <a:endParaRPr lang="en-US" dirty="0"/>
          </a:p>
        </p:txBody>
      </p:sp>
      <p:sp>
        <p:nvSpPr>
          <p:cNvPr id="3" name="TextBox 2"/>
          <p:cNvSpPr txBox="1"/>
          <p:nvPr/>
        </p:nvSpPr>
        <p:spPr>
          <a:xfrm>
            <a:off x="755650" y="205126"/>
            <a:ext cx="16383000" cy="1200329"/>
          </a:xfrm>
          <a:prstGeom prst="rect">
            <a:avLst/>
          </a:prstGeom>
          <a:noFill/>
        </p:spPr>
        <p:txBody>
          <a:bodyPr wrap="square" rtlCol="0">
            <a:spAutoFit/>
          </a:bodyPr>
          <a:lstStyle/>
          <a:p>
            <a:pPr algn="ctr"/>
            <a:r>
              <a:rPr lang="en-US" sz="5400" dirty="0">
                <a:solidFill>
                  <a:schemeClr val="bg1"/>
                </a:solidFill>
              </a:rPr>
              <a:t>Initial DS-2019 Request for a J-1 Exchange Visitor Cont.</a:t>
            </a:r>
          </a:p>
          <a:p>
            <a:endParaRPr lang="en-US" dirty="0"/>
          </a:p>
        </p:txBody>
      </p:sp>
    </p:spTree>
    <p:extLst>
      <p:ext uri="{BB962C8B-B14F-4D97-AF65-F5344CB8AC3E}">
        <p14:creationId xmlns:p14="http://schemas.microsoft.com/office/powerpoint/2010/main" val="419122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6350" y="-136525"/>
            <a:ext cx="20269200" cy="11460955"/>
          </a:xfrm>
          <a:prstGeom prst="rect">
            <a:avLst/>
          </a:prstGeom>
        </p:spPr>
      </p:pic>
      <p:pic>
        <p:nvPicPr>
          <p:cNvPr id="16" name="Picture 15" descr="Text&#10;&#10;Description automatically generated">
            <a:extLst>
              <a:ext uri="{FF2B5EF4-FFF2-40B4-BE49-F238E27FC236}">
                <a16:creationId xmlns:a16="http://schemas.microsoft.com/office/drawing/2014/main" id="{4A5F4107-CA27-5C43-B78F-E8559ED20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86250" y="244475"/>
            <a:ext cx="2869324" cy="457200"/>
          </a:xfrm>
          <a:prstGeom prst="rect">
            <a:avLst/>
          </a:prstGeom>
        </p:spPr>
      </p:pic>
      <p:sp>
        <p:nvSpPr>
          <p:cNvPr id="4" name="Title 3"/>
          <p:cNvSpPr>
            <a:spLocks noGrp="1"/>
          </p:cNvSpPr>
          <p:nvPr>
            <p:ph type="title"/>
          </p:nvPr>
        </p:nvSpPr>
        <p:spPr>
          <a:xfrm>
            <a:off x="679450" y="247858"/>
            <a:ext cx="16064625" cy="2492990"/>
          </a:xfrm>
        </p:spPr>
        <p:txBody>
          <a:bodyPr/>
          <a:lstStyle/>
          <a:p>
            <a:pPr algn="ctr"/>
            <a:r>
              <a:rPr lang="en-US" sz="5400" b="0" dirty="0">
                <a:solidFill>
                  <a:schemeClr val="tx1"/>
                </a:solidFill>
              </a:rPr>
              <a:t>Initial DS-2019 Request for a J-1 Exchange Visitor Cont.</a:t>
            </a:r>
            <a:br>
              <a:rPr lang="en-US" sz="5400" dirty="0">
                <a:solidFill>
                  <a:schemeClr val="tx1"/>
                </a:solidFill>
              </a:rPr>
            </a:br>
            <a:endParaRPr lang="en-US" sz="5400" dirty="0">
              <a:solidFill>
                <a:schemeClr val="tx1"/>
              </a:solidFill>
            </a:endParaRPr>
          </a:p>
        </p:txBody>
      </p:sp>
      <p:sp>
        <p:nvSpPr>
          <p:cNvPr id="2" name="TextBox 1"/>
          <p:cNvSpPr txBox="1"/>
          <p:nvPr/>
        </p:nvSpPr>
        <p:spPr>
          <a:xfrm>
            <a:off x="482162" y="2141166"/>
            <a:ext cx="16459200" cy="9233297"/>
          </a:xfrm>
          <a:prstGeom prst="rect">
            <a:avLst/>
          </a:prstGeom>
          <a:noFill/>
        </p:spPr>
        <p:txBody>
          <a:bodyPr wrap="square" rtlCol="0">
            <a:spAutoFit/>
          </a:bodyPr>
          <a:lstStyle/>
          <a:p>
            <a:r>
              <a:rPr lang="en-US" sz="3600" b="1" u="sng" dirty="0"/>
              <a:t>Is this a tenure-accruing position?  </a:t>
            </a:r>
            <a:r>
              <a:rPr lang="en-US" sz="3600" dirty="0"/>
              <a:t>Tenure positions are faculty positions (they are in a contract and cannot be fired)</a:t>
            </a:r>
          </a:p>
          <a:p>
            <a:r>
              <a:rPr lang="en-US" sz="3600" b="1" dirty="0"/>
              <a:t> </a:t>
            </a:r>
            <a:endParaRPr lang="en-US" sz="3600" dirty="0"/>
          </a:p>
          <a:p>
            <a:r>
              <a:rPr lang="en-US" sz="3600" b="1" u="sng" dirty="0"/>
              <a:t>Will the EV be employed by/visiting other U.S. institutions, during, before, or after UF visit?  </a:t>
            </a:r>
            <a:r>
              <a:rPr lang="en-US" sz="3600" dirty="0"/>
              <a:t>If UF is going to sponsor the exchange visitor but the exchange visitor is going to be at a different university in a different area, you would put yes. Other than that it’s usually a no for this question. </a:t>
            </a:r>
          </a:p>
          <a:p>
            <a:r>
              <a:rPr lang="en-US" sz="3600" b="1" dirty="0"/>
              <a:t> </a:t>
            </a:r>
            <a:endParaRPr lang="en-US" sz="3600" dirty="0"/>
          </a:p>
          <a:p>
            <a:r>
              <a:rPr lang="en-US" sz="3600" b="1" u="sng" dirty="0"/>
              <a:t>Does the exchange visitor have a medical degree? </a:t>
            </a:r>
            <a:r>
              <a:rPr lang="en-US" sz="3600" dirty="0"/>
              <a:t>If the exchange visitor has a medical degree and you select yes, you will need to upload the No Patient Care or Contact letter. </a:t>
            </a:r>
          </a:p>
          <a:p>
            <a:r>
              <a:rPr lang="en-US" sz="3600" b="1" dirty="0"/>
              <a:t> </a:t>
            </a:r>
            <a:endParaRPr lang="en-US" sz="3600" dirty="0"/>
          </a:p>
          <a:p>
            <a:r>
              <a:rPr lang="en-US" sz="3600" b="1" u="sng" dirty="0"/>
              <a:t>Is the exchange visitor currently in J-1 status and transferring their sponsorship to UF?  </a:t>
            </a:r>
            <a:r>
              <a:rPr lang="en-US" sz="3600" dirty="0"/>
              <a:t>If the exchange visitor is a transfer-in, please make sure they have filled out their transfer-in form with UF. The transferring exchange visitor will not receive their DS-2019 until they complete the online check-in and do the EVS orientation. </a:t>
            </a:r>
          </a:p>
          <a:p>
            <a:endParaRPr lang="en-US" dirty="0"/>
          </a:p>
        </p:txBody>
      </p:sp>
    </p:spTree>
    <p:extLst>
      <p:ext uri="{BB962C8B-B14F-4D97-AF65-F5344CB8AC3E}">
        <p14:creationId xmlns:p14="http://schemas.microsoft.com/office/powerpoint/2010/main" val="476367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6" name="Picture 15" descr="Text&#10;&#10;Description automatically generated">
            <a:extLst>
              <a:ext uri="{FF2B5EF4-FFF2-40B4-BE49-F238E27FC236}">
                <a16:creationId xmlns:a16="http://schemas.microsoft.com/office/drawing/2014/main" id="{4A5F4107-CA27-5C43-B78F-E8559ED203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86250" y="244475"/>
            <a:ext cx="2869324" cy="457200"/>
          </a:xfrm>
          <a:prstGeom prst="rect">
            <a:avLst/>
          </a:prstGeom>
        </p:spPr>
      </p:pic>
      <p:sp>
        <p:nvSpPr>
          <p:cNvPr id="4" name="Title 3"/>
          <p:cNvSpPr>
            <a:spLocks noGrp="1"/>
          </p:cNvSpPr>
          <p:nvPr>
            <p:ph type="title"/>
          </p:nvPr>
        </p:nvSpPr>
        <p:spPr>
          <a:xfrm>
            <a:off x="493218" y="671402"/>
            <a:ext cx="17221200" cy="830997"/>
          </a:xfrm>
        </p:spPr>
        <p:txBody>
          <a:bodyPr/>
          <a:lstStyle/>
          <a:p>
            <a:pPr algn="ctr"/>
            <a:r>
              <a:rPr lang="en-US" sz="5400" b="0" dirty="0">
                <a:solidFill>
                  <a:schemeClr val="tx1"/>
                </a:solidFill>
              </a:rPr>
              <a:t>Initial DS-2019 Request for a J-1 Exchange Visitor Cont.</a:t>
            </a:r>
            <a:endParaRPr lang="en-US" sz="5400" dirty="0"/>
          </a:p>
        </p:txBody>
      </p:sp>
      <p:sp>
        <p:nvSpPr>
          <p:cNvPr id="2" name="TextBox 1"/>
          <p:cNvSpPr txBox="1"/>
          <p:nvPr/>
        </p:nvSpPr>
        <p:spPr>
          <a:xfrm>
            <a:off x="527050" y="1998144"/>
            <a:ext cx="18211800" cy="10218182"/>
          </a:xfrm>
          <a:prstGeom prst="rect">
            <a:avLst/>
          </a:prstGeom>
          <a:noFill/>
        </p:spPr>
        <p:txBody>
          <a:bodyPr wrap="square" rtlCol="0">
            <a:spAutoFit/>
          </a:bodyPr>
          <a:lstStyle/>
          <a:p>
            <a:r>
              <a:rPr lang="en-US" sz="4000" b="1" u="sng" dirty="0"/>
              <a:t>Supervisor/Faculty Sponsor Name </a:t>
            </a:r>
            <a:r>
              <a:rPr lang="en-US" sz="4000" b="1" dirty="0"/>
              <a:t>– </a:t>
            </a:r>
            <a:r>
              <a:rPr lang="en-US" sz="4000" dirty="0"/>
              <a:t>You will enter the exchange visitor’s supervisor or faculty sponsor. If the supervisor or faculty sponsor changes during the exchange visitor’s J1 program, please make sure to submit a change of supervisor form in EVS system. </a:t>
            </a:r>
          </a:p>
          <a:p>
            <a:r>
              <a:rPr lang="en-US" sz="4000" b="1" dirty="0"/>
              <a:t> </a:t>
            </a:r>
            <a:endParaRPr lang="en-US" sz="4000" dirty="0"/>
          </a:p>
          <a:p>
            <a:r>
              <a:rPr lang="en-US" sz="4000" b="1" u="sng" dirty="0"/>
              <a:t>Supervisor/Faculty Sponsor Email </a:t>
            </a:r>
            <a:r>
              <a:rPr lang="en-US" sz="4000" b="1" dirty="0"/>
              <a:t>– </a:t>
            </a:r>
            <a:r>
              <a:rPr lang="en-US" sz="4000" dirty="0"/>
              <a:t>You will enter the supervisor or faculty sponsor email address. </a:t>
            </a:r>
          </a:p>
          <a:p>
            <a:r>
              <a:rPr lang="en-US" sz="4000" b="1" dirty="0"/>
              <a:t> </a:t>
            </a:r>
            <a:endParaRPr lang="en-US" sz="4000" dirty="0"/>
          </a:p>
          <a:p>
            <a:r>
              <a:rPr lang="en-US" sz="4000" b="1" u="sng" dirty="0"/>
              <a:t>Host Department Name </a:t>
            </a:r>
            <a:r>
              <a:rPr lang="en-US" sz="4000" dirty="0"/>
              <a:t>– You will put the host department name here.</a:t>
            </a:r>
          </a:p>
          <a:p>
            <a:r>
              <a:rPr lang="en-US" sz="4000" b="1" dirty="0"/>
              <a:t> </a:t>
            </a:r>
            <a:endParaRPr lang="en-US" sz="4000" dirty="0"/>
          </a:p>
          <a:p>
            <a:r>
              <a:rPr lang="en-US" sz="4000" b="1" u="sng" dirty="0"/>
              <a:t>Your Name </a:t>
            </a:r>
            <a:r>
              <a:rPr lang="en-US" sz="4000" b="1" dirty="0"/>
              <a:t>– </a:t>
            </a:r>
            <a:r>
              <a:rPr lang="en-US" sz="4000" dirty="0"/>
              <a:t>Whoever is entering this information for the exchange visitor will put their name here. Usually the department admin or HR. </a:t>
            </a:r>
          </a:p>
          <a:p>
            <a:endParaRPr lang="en-US" sz="4000" b="1" dirty="0"/>
          </a:p>
          <a:p>
            <a:r>
              <a:rPr lang="en-US" sz="4000" b="1" u="sng" dirty="0"/>
              <a:t>Your Email Address </a:t>
            </a:r>
            <a:r>
              <a:rPr lang="en-US" sz="4000" b="1" dirty="0"/>
              <a:t>– </a:t>
            </a:r>
            <a:r>
              <a:rPr lang="en-US" sz="4000" dirty="0"/>
              <a:t>The person entering the exchange visitor’s information will need to put their email address here. </a:t>
            </a:r>
          </a:p>
          <a:p>
            <a:endParaRPr lang="en-US" sz="4000" dirty="0"/>
          </a:p>
          <a:p>
            <a:endParaRPr lang="en-US" dirty="0"/>
          </a:p>
        </p:txBody>
      </p:sp>
    </p:spTree>
    <p:extLst>
      <p:ext uri="{BB962C8B-B14F-4D97-AF65-F5344CB8AC3E}">
        <p14:creationId xmlns:p14="http://schemas.microsoft.com/office/powerpoint/2010/main" val="861800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A picture containing outdoor, blue, high, day&#10;&#10;Description automatically generated">
            <a:extLst>
              <a:ext uri="{FF2B5EF4-FFF2-40B4-BE49-F238E27FC236}">
                <a16:creationId xmlns:a16="http://schemas.microsoft.com/office/drawing/2014/main" id="{00385D37-B24B-7845-8023-EF9C45118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 y="-50909"/>
            <a:ext cx="20345400" cy="11444287"/>
          </a:xfrm>
          <a:prstGeom prst="rect">
            <a:avLst/>
          </a:prstGeom>
        </p:spPr>
      </p:pic>
      <p:sp>
        <p:nvSpPr>
          <p:cNvPr id="6" name="object 6"/>
          <p:cNvSpPr txBox="1"/>
          <p:nvPr/>
        </p:nvSpPr>
        <p:spPr>
          <a:xfrm>
            <a:off x="4480354" y="2458764"/>
            <a:ext cx="1393190" cy="266098"/>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1650" i="1" spc="-25" dirty="0">
                <a:solidFill>
                  <a:srgbClr val="FFFFFF"/>
                </a:solidFill>
                <a:latin typeface="Gentona-SemiBoldItalic"/>
                <a:cs typeface="Gentona-SemiBoldItalic"/>
              </a:rPr>
              <a:t> </a:t>
            </a:r>
            <a:endParaRPr sz="1650" dirty="0">
              <a:latin typeface="Gentona-SemiBoldItalic"/>
              <a:cs typeface="Gentona-SemiBoldItalic"/>
            </a:endParaRPr>
          </a:p>
        </p:txBody>
      </p:sp>
      <p:pic>
        <p:nvPicPr>
          <p:cNvPr id="11" name="Picture 10" descr="Text&#10;&#10;Description automatically generated">
            <a:extLst>
              <a:ext uri="{FF2B5EF4-FFF2-40B4-BE49-F238E27FC236}">
                <a16:creationId xmlns:a16="http://schemas.microsoft.com/office/drawing/2014/main" id="{7C6F64DC-2A40-27AB-FF5A-9825034A00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3849" y="205126"/>
            <a:ext cx="2884375" cy="455427"/>
          </a:xfrm>
          <a:prstGeom prst="rect">
            <a:avLst/>
          </a:prstGeom>
        </p:spPr>
      </p:pic>
      <p:pic>
        <p:nvPicPr>
          <p:cNvPr id="3074" name="Picture 2" descr="University Relations: UF Photography | University of Florida Communicators  Net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8297" y="4322653"/>
            <a:ext cx="11146967" cy="70866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66066" y="222250"/>
            <a:ext cx="14935200" cy="1292662"/>
          </a:xfrm>
          <a:prstGeom prst="rect">
            <a:avLst/>
          </a:prstGeom>
          <a:noFill/>
        </p:spPr>
        <p:txBody>
          <a:bodyPr wrap="square" rtlCol="0">
            <a:spAutoFit/>
          </a:bodyPr>
          <a:lstStyle/>
          <a:p>
            <a:pPr algn="ctr"/>
            <a:r>
              <a:rPr lang="en-US" sz="6000" dirty="0">
                <a:solidFill>
                  <a:schemeClr val="bg1"/>
                </a:solidFill>
              </a:rPr>
              <a:t>Academic Objective Information</a:t>
            </a:r>
          </a:p>
          <a:p>
            <a:endParaRPr lang="en-US" dirty="0"/>
          </a:p>
        </p:txBody>
      </p:sp>
      <p:sp>
        <p:nvSpPr>
          <p:cNvPr id="3" name="TextBox 2"/>
          <p:cNvSpPr txBox="1"/>
          <p:nvPr/>
        </p:nvSpPr>
        <p:spPr>
          <a:xfrm>
            <a:off x="184150" y="1788976"/>
            <a:ext cx="18516600" cy="2831544"/>
          </a:xfrm>
          <a:prstGeom prst="rect">
            <a:avLst/>
          </a:prstGeom>
          <a:noFill/>
        </p:spPr>
        <p:txBody>
          <a:bodyPr wrap="square" rtlCol="0">
            <a:spAutoFit/>
          </a:bodyPr>
          <a:lstStyle/>
          <a:p>
            <a:r>
              <a:rPr lang="en-US" sz="4000" b="1" u="sng" dirty="0">
                <a:solidFill>
                  <a:schemeClr val="bg1"/>
                </a:solidFill>
              </a:rPr>
              <a:t>Position</a:t>
            </a:r>
            <a:r>
              <a:rPr lang="en-US" sz="4000" b="1" dirty="0">
                <a:solidFill>
                  <a:schemeClr val="bg1"/>
                </a:solidFill>
              </a:rPr>
              <a:t> – </a:t>
            </a:r>
            <a:r>
              <a:rPr lang="en-US" sz="4000" dirty="0">
                <a:solidFill>
                  <a:schemeClr val="bg1"/>
                </a:solidFill>
              </a:rPr>
              <a:t>You will select the visitor's position in their home country.</a:t>
            </a:r>
          </a:p>
          <a:p>
            <a:r>
              <a:rPr lang="en-US" sz="4000" b="1" dirty="0">
                <a:solidFill>
                  <a:schemeClr val="bg1"/>
                </a:solidFill>
              </a:rPr>
              <a:t> </a:t>
            </a:r>
            <a:endParaRPr lang="en-US" sz="4000" dirty="0">
              <a:solidFill>
                <a:schemeClr val="bg1"/>
              </a:solidFill>
            </a:endParaRPr>
          </a:p>
          <a:p>
            <a:r>
              <a:rPr lang="en-US" sz="4000" b="1" u="sng" dirty="0">
                <a:solidFill>
                  <a:schemeClr val="bg1"/>
                </a:solidFill>
              </a:rPr>
              <a:t>Exchange Visitor Category </a:t>
            </a:r>
            <a:r>
              <a:rPr lang="en-US" sz="4000" b="1" dirty="0">
                <a:solidFill>
                  <a:schemeClr val="bg1"/>
                </a:solidFill>
              </a:rPr>
              <a:t>– </a:t>
            </a:r>
            <a:r>
              <a:rPr lang="en-US" sz="4000" dirty="0">
                <a:solidFill>
                  <a:schemeClr val="bg1"/>
                </a:solidFill>
              </a:rPr>
              <a:t>In this section, you will need to select one of the three categories: </a:t>
            </a:r>
          </a:p>
          <a:p>
            <a:endParaRPr lang="en-US" dirty="0"/>
          </a:p>
        </p:txBody>
      </p:sp>
      <p:sp>
        <p:nvSpPr>
          <p:cNvPr id="4" name="TextBox 3"/>
          <p:cNvSpPr txBox="1"/>
          <p:nvPr/>
        </p:nvSpPr>
        <p:spPr>
          <a:xfrm>
            <a:off x="102324" y="4322653"/>
            <a:ext cx="9067800" cy="7263527"/>
          </a:xfrm>
          <a:prstGeom prst="rect">
            <a:avLst/>
          </a:prstGeom>
          <a:noFill/>
        </p:spPr>
        <p:txBody>
          <a:bodyPr wrap="square" rtlCol="0">
            <a:spAutoFit/>
          </a:bodyPr>
          <a:lstStyle/>
          <a:p>
            <a:r>
              <a:rPr lang="en-US" sz="3200" b="1" i="1" dirty="0">
                <a:solidFill>
                  <a:schemeClr val="bg1"/>
                </a:solidFill>
              </a:rPr>
              <a:t>Research Scholar:</a:t>
            </a:r>
            <a:r>
              <a:rPr lang="en-US" sz="3200" dirty="0">
                <a:solidFill>
                  <a:schemeClr val="bg1"/>
                </a:solidFill>
              </a:rPr>
              <a:t> An individual primarily conducting research, observing, or consulting in connection with a research program. A research scholar may also teach or lecture.</a:t>
            </a:r>
          </a:p>
          <a:p>
            <a:endParaRPr lang="en-US" sz="3200" b="1" i="1" dirty="0">
              <a:solidFill>
                <a:schemeClr val="bg1"/>
              </a:solidFill>
            </a:endParaRPr>
          </a:p>
          <a:p>
            <a:r>
              <a:rPr lang="en-US" sz="3200" b="1" i="1" dirty="0">
                <a:solidFill>
                  <a:schemeClr val="bg1"/>
                </a:solidFill>
              </a:rPr>
              <a:t>Professor:</a:t>
            </a:r>
            <a:r>
              <a:rPr lang="en-US" sz="3200" dirty="0">
                <a:solidFill>
                  <a:schemeClr val="bg1"/>
                </a:solidFill>
              </a:rPr>
              <a:t> An individual primarily engaged in teaching, lecturing, observing or consulting. A professor may also conduct research. The exchange visitor cannot be a candidate for a tenure-accruing position.</a:t>
            </a:r>
          </a:p>
          <a:p>
            <a:endParaRPr lang="en-US" sz="3200" b="1" i="1" dirty="0">
              <a:solidFill>
                <a:schemeClr val="bg1"/>
              </a:solidFill>
            </a:endParaRPr>
          </a:p>
          <a:p>
            <a:r>
              <a:rPr lang="en-US" sz="3200" b="1" i="1" dirty="0">
                <a:solidFill>
                  <a:schemeClr val="bg1"/>
                </a:solidFill>
              </a:rPr>
              <a:t>Short Term Scholar:</a:t>
            </a:r>
            <a:r>
              <a:rPr lang="en-US" sz="3200" dirty="0">
                <a:solidFill>
                  <a:schemeClr val="bg1"/>
                </a:solidFill>
              </a:rPr>
              <a:t> An individual primarily engaged in research, observing, teaching, consulting, training or lecturing for a period of 6 months or less.</a:t>
            </a:r>
          </a:p>
          <a:p>
            <a:endParaRPr lang="en-US" dirty="0"/>
          </a:p>
        </p:txBody>
      </p:sp>
    </p:spTree>
    <p:extLst>
      <p:ext uri="{BB962C8B-B14F-4D97-AF65-F5344CB8AC3E}">
        <p14:creationId xmlns:p14="http://schemas.microsoft.com/office/powerpoint/2010/main" val="245336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82550" y="-136525"/>
            <a:ext cx="20345400" cy="11582400"/>
          </a:xfrm>
          <a:prstGeom prst="rect">
            <a:avLst/>
          </a:prstGeom>
        </p:spPr>
      </p:pic>
      <p:pic>
        <p:nvPicPr>
          <p:cNvPr id="16" name="Picture 15" descr="Text&#10;&#10;Description automatically generated">
            <a:extLst>
              <a:ext uri="{FF2B5EF4-FFF2-40B4-BE49-F238E27FC236}">
                <a16:creationId xmlns:a16="http://schemas.microsoft.com/office/drawing/2014/main" id="{4A5F4107-CA27-5C43-B78F-E8559ED20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86250" y="244475"/>
            <a:ext cx="2869324" cy="457200"/>
          </a:xfrm>
          <a:prstGeom prst="rect">
            <a:avLst/>
          </a:prstGeom>
        </p:spPr>
      </p:pic>
      <p:sp>
        <p:nvSpPr>
          <p:cNvPr id="4" name="Title 3"/>
          <p:cNvSpPr>
            <a:spLocks noGrp="1"/>
          </p:cNvSpPr>
          <p:nvPr>
            <p:ph type="title"/>
          </p:nvPr>
        </p:nvSpPr>
        <p:spPr>
          <a:xfrm>
            <a:off x="1593850" y="264098"/>
            <a:ext cx="14985124" cy="1846659"/>
          </a:xfrm>
        </p:spPr>
        <p:txBody>
          <a:bodyPr/>
          <a:lstStyle/>
          <a:p>
            <a:pPr algn="ctr"/>
            <a:r>
              <a:rPr lang="en-US" sz="6000" b="0" dirty="0">
                <a:solidFill>
                  <a:schemeClr val="tx1"/>
                </a:solidFill>
              </a:rPr>
              <a:t>Academic Objective Information Cont.</a:t>
            </a:r>
            <a:br>
              <a:rPr lang="en-US" sz="6000" dirty="0"/>
            </a:br>
            <a:endParaRPr lang="en-US" sz="6000" dirty="0"/>
          </a:p>
        </p:txBody>
      </p:sp>
      <p:sp>
        <p:nvSpPr>
          <p:cNvPr id="2" name="TextBox 1"/>
          <p:cNvSpPr txBox="1"/>
          <p:nvPr/>
        </p:nvSpPr>
        <p:spPr>
          <a:xfrm>
            <a:off x="298450" y="1844675"/>
            <a:ext cx="17830800" cy="6524863"/>
          </a:xfrm>
          <a:prstGeom prst="rect">
            <a:avLst/>
          </a:prstGeom>
          <a:noFill/>
        </p:spPr>
        <p:txBody>
          <a:bodyPr wrap="square" rtlCol="0">
            <a:spAutoFit/>
          </a:bodyPr>
          <a:lstStyle/>
          <a:p>
            <a:r>
              <a:rPr lang="en-US" sz="4000" b="1" u="sng" dirty="0"/>
              <a:t>Subject/Field of Study Description</a:t>
            </a:r>
            <a:r>
              <a:rPr lang="en-US" sz="4000" b="1" dirty="0"/>
              <a:t> – </a:t>
            </a:r>
            <a:r>
              <a:rPr lang="en-US" sz="4000" dirty="0"/>
              <a:t>You do not need to fill this section out. </a:t>
            </a:r>
          </a:p>
          <a:p>
            <a:r>
              <a:rPr lang="en-US" sz="4000" b="1" dirty="0"/>
              <a:t> </a:t>
            </a:r>
            <a:endParaRPr lang="en-US" sz="4000" dirty="0"/>
          </a:p>
          <a:p>
            <a:r>
              <a:rPr lang="en-US" sz="4000" b="1" u="sng" dirty="0"/>
              <a:t>Foreign Degree Level Remarks</a:t>
            </a:r>
            <a:r>
              <a:rPr lang="en-US" sz="4000" b="1" dirty="0"/>
              <a:t> </a:t>
            </a:r>
            <a:r>
              <a:rPr lang="en-US" sz="4000" dirty="0"/>
              <a:t>– This section is only filled out if the exchange visitor is a </a:t>
            </a:r>
            <a:r>
              <a:rPr lang="en-US" sz="4000" b="1" i="1" u="sng" dirty="0"/>
              <a:t>student intern</a:t>
            </a:r>
          </a:p>
          <a:p>
            <a:r>
              <a:rPr lang="en-US" sz="4000" b="1" dirty="0"/>
              <a:t> </a:t>
            </a:r>
            <a:endParaRPr lang="en-US" sz="4000" dirty="0"/>
          </a:p>
          <a:p>
            <a:r>
              <a:rPr lang="en-US" sz="4000" b="1" u="sng" dirty="0"/>
              <a:t>Foreign Field of Study Remarks</a:t>
            </a:r>
            <a:r>
              <a:rPr lang="en-US" sz="4000" b="1" dirty="0"/>
              <a:t> - </a:t>
            </a:r>
            <a:r>
              <a:rPr lang="en-US" sz="4000" dirty="0"/>
              <a:t>This section is only filled out if the exchange visitor is a </a:t>
            </a:r>
            <a:r>
              <a:rPr lang="en-US" sz="4000" b="1" i="1" u="sng" dirty="0"/>
              <a:t>student intern</a:t>
            </a:r>
          </a:p>
          <a:p>
            <a:r>
              <a:rPr lang="en-US" sz="4000" b="1" dirty="0"/>
              <a:t> </a:t>
            </a:r>
            <a:endParaRPr lang="en-US" sz="4000" dirty="0"/>
          </a:p>
          <a:p>
            <a:r>
              <a:rPr lang="en-US" sz="4000" b="1" u="sng" dirty="0"/>
              <a:t>Remarks</a:t>
            </a:r>
            <a:r>
              <a:rPr lang="en-US" sz="4000" b="1" dirty="0"/>
              <a:t> – </a:t>
            </a:r>
            <a:r>
              <a:rPr lang="en-US" sz="4000" dirty="0"/>
              <a:t>You can put any remarks in this section. If you have no remarks, you can leave it blank. </a:t>
            </a:r>
          </a:p>
          <a:p>
            <a:endParaRPr lang="en-US" dirty="0"/>
          </a:p>
        </p:txBody>
      </p:sp>
    </p:spTree>
    <p:extLst>
      <p:ext uri="{BB962C8B-B14F-4D97-AF65-F5344CB8AC3E}">
        <p14:creationId xmlns:p14="http://schemas.microsoft.com/office/powerpoint/2010/main" val="1722562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A picture containing outdoor, blue, high, day&#10;&#10;Description automatically generated">
            <a:extLst>
              <a:ext uri="{FF2B5EF4-FFF2-40B4-BE49-F238E27FC236}">
                <a16:creationId xmlns:a16="http://schemas.microsoft.com/office/drawing/2014/main" id="{00385D37-B24B-7845-8023-EF9C45118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58" y="-136525"/>
            <a:ext cx="20348223" cy="11445875"/>
          </a:xfrm>
          <a:prstGeom prst="rect">
            <a:avLst/>
          </a:prstGeom>
        </p:spPr>
      </p:pic>
      <p:sp>
        <p:nvSpPr>
          <p:cNvPr id="6" name="object 6"/>
          <p:cNvSpPr txBox="1"/>
          <p:nvPr/>
        </p:nvSpPr>
        <p:spPr>
          <a:xfrm>
            <a:off x="4480354" y="2458764"/>
            <a:ext cx="1393190" cy="266098"/>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1650" i="1" spc="-25" dirty="0">
                <a:solidFill>
                  <a:srgbClr val="FFFFFF"/>
                </a:solidFill>
                <a:latin typeface="Gentona-SemiBoldItalic"/>
                <a:cs typeface="Gentona-SemiBoldItalic"/>
              </a:rPr>
              <a:t> </a:t>
            </a:r>
            <a:endParaRPr sz="1650" dirty="0">
              <a:latin typeface="Gentona-SemiBoldItalic"/>
              <a:cs typeface="Gentona-SemiBoldItalic"/>
            </a:endParaRPr>
          </a:p>
        </p:txBody>
      </p:sp>
      <p:pic>
        <p:nvPicPr>
          <p:cNvPr id="11" name="Picture 10" descr="Text&#10;&#10;Description automatically generated">
            <a:extLst>
              <a:ext uri="{FF2B5EF4-FFF2-40B4-BE49-F238E27FC236}">
                <a16:creationId xmlns:a16="http://schemas.microsoft.com/office/drawing/2014/main" id="{7C6F64DC-2A40-27AB-FF5A-9825034A00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3849" y="205126"/>
            <a:ext cx="2884375" cy="455427"/>
          </a:xfrm>
          <a:prstGeom prst="rect">
            <a:avLst/>
          </a:prstGeom>
        </p:spPr>
      </p:pic>
      <p:sp>
        <p:nvSpPr>
          <p:cNvPr id="2" name="TextBox 1"/>
          <p:cNvSpPr txBox="1"/>
          <p:nvPr/>
        </p:nvSpPr>
        <p:spPr>
          <a:xfrm>
            <a:off x="2355850" y="205126"/>
            <a:ext cx="13563600" cy="1384995"/>
          </a:xfrm>
          <a:prstGeom prst="rect">
            <a:avLst/>
          </a:prstGeom>
          <a:noFill/>
        </p:spPr>
        <p:txBody>
          <a:bodyPr wrap="square" rtlCol="0">
            <a:spAutoFit/>
          </a:bodyPr>
          <a:lstStyle/>
          <a:p>
            <a:pPr algn="ctr"/>
            <a:r>
              <a:rPr lang="en-US" sz="6600" dirty="0">
                <a:solidFill>
                  <a:schemeClr val="bg1"/>
                </a:solidFill>
              </a:rPr>
              <a:t>Financial Information</a:t>
            </a:r>
          </a:p>
          <a:p>
            <a:endParaRPr lang="en-US" dirty="0"/>
          </a:p>
        </p:txBody>
      </p:sp>
      <p:sp>
        <p:nvSpPr>
          <p:cNvPr id="3" name="TextBox 2"/>
          <p:cNvSpPr txBox="1"/>
          <p:nvPr/>
        </p:nvSpPr>
        <p:spPr>
          <a:xfrm>
            <a:off x="908050" y="2283330"/>
            <a:ext cx="17602200" cy="5632311"/>
          </a:xfrm>
          <a:prstGeom prst="rect">
            <a:avLst/>
          </a:prstGeom>
          <a:noFill/>
        </p:spPr>
        <p:txBody>
          <a:bodyPr wrap="square" rtlCol="0">
            <a:spAutoFit/>
          </a:bodyPr>
          <a:lstStyle/>
          <a:p>
            <a:r>
              <a:rPr lang="en-US" sz="4000" dirty="0">
                <a:solidFill>
                  <a:schemeClr val="bg1"/>
                </a:solidFill>
              </a:rPr>
              <a:t>In this section you will only need to fill out the section that says: </a:t>
            </a:r>
          </a:p>
          <a:p>
            <a:r>
              <a:rPr lang="en-US" sz="4000" b="1" u="sng" dirty="0">
                <a:solidFill>
                  <a:schemeClr val="bg1"/>
                </a:solidFill>
              </a:rPr>
              <a:t>Received US Government Funding.</a:t>
            </a:r>
            <a:r>
              <a:rPr lang="en-US" sz="4000" b="1" dirty="0">
                <a:solidFill>
                  <a:schemeClr val="bg1"/>
                </a:solidFill>
              </a:rPr>
              <a:t> </a:t>
            </a:r>
            <a:r>
              <a:rPr lang="en-US" sz="4000" dirty="0">
                <a:solidFill>
                  <a:schemeClr val="bg1"/>
                </a:solidFill>
              </a:rPr>
              <a:t>You will put no for this question. </a:t>
            </a:r>
          </a:p>
          <a:p>
            <a:endParaRPr lang="en-US" sz="4000" dirty="0">
              <a:solidFill>
                <a:schemeClr val="bg1"/>
              </a:solidFill>
            </a:endParaRPr>
          </a:p>
          <a:p>
            <a:r>
              <a:rPr lang="en-US" sz="4000" dirty="0">
                <a:solidFill>
                  <a:schemeClr val="bg1"/>
                </a:solidFill>
              </a:rPr>
              <a:t>You do not need to input the funding amount in any of the other sections because EVS will calculate the total amount the exchange visitor will have based off the proof of funding document. </a:t>
            </a:r>
          </a:p>
          <a:p>
            <a:endParaRPr lang="en-US" sz="4000" dirty="0">
              <a:solidFill>
                <a:schemeClr val="bg1"/>
              </a:solidFill>
            </a:endParaRPr>
          </a:p>
          <a:p>
            <a:r>
              <a:rPr lang="en-US" sz="4000" dirty="0">
                <a:solidFill>
                  <a:schemeClr val="bg1"/>
                </a:solidFill>
              </a:rPr>
              <a:t>EVS prefers the proof of funding to be salary amount and not an hourly amount if your department is providing the funding to the exchange visitor. </a:t>
            </a:r>
          </a:p>
        </p:txBody>
      </p:sp>
    </p:spTree>
    <p:extLst>
      <p:ext uri="{BB962C8B-B14F-4D97-AF65-F5344CB8AC3E}">
        <p14:creationId xmlns:p14="http://schemas.microsoft.com/office/powerpoint/2010/main" val="798705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58750" y="-268418"/>
            <a:ext cx="20421600" cy="11582400"/>
          </a:xfrm>
          <a:prstGeom prst="rect">
            <a:avLst/>
          </a:prstGeom>
        </p:spPr>
      </p:pic>
      <p:pic>
        <p:nvPicPr>
          <p:cNvPr id="16" name="Picture 15" descr="Text&#10;&#10;Description automatically generated">
            <a:extLst>
              <a:ext uri="{FF2B5EF4-FFF2-40B4-BE49-F238E27FC236}">
                <a16:creationId xmlns:a16="http://schemas.microsoft.com/office/drawing/2014/main" id="{4A5F4107-CA27-5C43-B78F-E8559ED20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86250" y="244475"/>
            <a:ext cx="2869324" cy="457200"/>
          </a:xfrm>
          <a:prstGeom prst="rect">
            <a:avLst/>
          </a:prstGeom>
        </p:spPr>
      </p:pic>
      <p:sp>
        <p:nvSpPr>
          <p:cNvPr id="4" name="Title 3"/>
          <p:cNvSpPr>
            <a:spLocks noGrp="1"/>
          </p:cNvSpPr>
          <p:nvPr>
            <p:ph type="title"/>
          </p:nvPr>
        </p:nvSpPr>
        <p:spPr>
          <a:xfrm>
            <a:off x="4032250" y="-21272"/>
            <a:ext cx="10403205" cy="1332548"/>
          </a:xfrm>
        </p:spPr>
        <p:txBody>
          <a:bodyPr/>
          <a:lstStyle/>
          <a:p>
            <a:pPr algn="ctr"/>
            <a:r>
              <a:rPr lang="en-US" sz="6000" b="0" dirty="0">
                <a:solidFill>
                  <a:schemeClr val="tx1"/>
                </a:solidFill>
              </a:rPr>
              <a:t>Site of Activity Information</a:t>
            </a:r>
            <a:br>
              <a:rPr lang="en-US" dirty="0"/>
            </a:br>
            <a:endParaRPr lang="en-US" dirty="0"/>
          </a:p>
        </p:txBody>
      </p:sp>
      <p:sp>
        <p:nvSpPr>
          <p:cNvPr id="2" name="TextBox 1"/>
          <p:cNvSpPr txBox="1"/>
          <p:nvPr/>
        </p:nvSpPr>
        <p:spPr>
          <a:xfrm>
            <a:off x="470852" y="1523028"/>
            <a:ext cx="17526000" cy="9818072"/>
          </a:xfrm>
          <a:prstGeom prst="rect">
            <a:avLst/>
          </a:prstGeom>
          <a:noFill/>
        </p:spPr>
        <p:txBody>
          <a:bodyPr wrap="square" rtlCol="0">
            <a:spAutoFit/>
          </a:bodyPr>
          <a:lstStyle/>
          <a:p>
            <a:r>
              <a:rPr lang="en-US" sz="4000" b="1" u="sng" dirty="0"/>
              <a:t>Address Line 1</a:t>
            </a:r>
            <a:r>
              <a:rPr lang="en-US" sz="4000" b="1" dirty="0"/>
              <a:t> – </a:t>
            </a:r>
            <a:r>
              <a:rPr lang="en-US" sz="4000" dirty="0"/>
              <a:t>Enter the location the exchange visitor will be doing their activity at. This must be the physical address. No on-campus halls or P.O Boxes.</a:t>
            </a:r>
          </a:p>
          <a:p>
            <a:r>
              <a:rPr lang="en-US" sz="4000" dirty="0"/>
              <a:t> </a:t>
            </a:r>
          </a:p>
          <a:p>
            <a:r>
              <a:rPr lang="en-US" sz="4000" b="1" u="sng" dirty="0"/>
              <a:t>Address Line 2 </a:t>
            </a:r>
            <a:r>
              <a:rPr lang="en-US" sz="4000" b="1" dirty="0"/>
              <a:t>– </a:t>
            </a:r>
            <a:r>
              <a:rPr lang="en-US" sz="4000" dirty="0"/>
              <a:t>Please put the UF College in this section.</a:t>
            </a:r>
            <a:r>
              <a:rPr lang="en-US" sz="4000" b="1" dirty="0"/>
              <a:t> </a:t>
            </a:r>
            <a:r>
              <a:rPr lang="en-US" sz="4000" dirty="0"/>
              <a:t>Which would be UF College of Medicine, UF College of Engineering, etc</a:t>
            </a:r>
            <a:r>
              <a:rPr lang="en-US" sz="4000" b="1" dirty="0"/>
              <a:t>. </a:t>
            </a:r>
            <a:endParaRPr lang="en-US" sz="4000" dirty="0"/>
          </a:p>
          <a:p>
            <a:r>
              <a:rPr lang="en-US" sz="4000" b="1" dirty="0"/>
              <a:t> </a:t>
            </a:r>
            <a:endParaRPr lang="en-US" sz="4000" dirty="0"/>
          </a:p>
          <a:p>
            <a:r>
              <a:rPr lang="en-US" sz="4000" b="1" u="sng" dirty="0"/>
              <a:t>City</a:t>
            </a:r>
            <a:r>
              <a:rPr lang="en-US" sz="4000" b="1" dirty="0"/>
              <a:t>  - </a:t>
            </a:r>
            <a:r>
              <a:rPr lang="en-US" sz="4000" dirty="0"/>
              <a:t>The city location of the site of activity. </a:t>
            </a:r>
          </a:p>
          <a:p>
            <a:r>
              <a:rPr lang="en-US" sz="4000" b="1" dirty="0"/>
              <a:t> </a:t>
            </a:r>
            <a:endParaRPr lang="en-US" sz="4000" dirty="0"/>
          </a:p>
          <a:p>
            <a:r>
              <a:rPr lang="en-US" sz="4000" b="1" u="sng" dirty="0"/>
              <a:t>State </a:t>
            </a:r>
            <a:r>
              <a:rPr lang="en-US" sz="4000" b="1" dirty="0"/>
              <a:t>– </a:t>
            </a:r>
            <a:r>
              <a:rPr lang="en-US" sz="4000" dirty="0"/>
              <a:t>The state location of the site of activity.</a:t>
            </a:r>
            <a:r>
              <a:rPr lang="en-US" sz="4000" b="1" dirty="0"/>
              <a:t> </a:t>
            </a:r>
            <a:endParaRPr lang="en-US" sz="4000" dirty="0"/>
          </a:p>
          <a:p>
            <a:r>
              <a:rPr lang="en-US" sz="4000" b="1" dirty="0"/>
              <a:t> </a:t>
            </a:r>
            <a:endParaRPr lang="en-US" sz="4000" dirty="0"/>
          </a:p>
          <a:p>
            <a:r>
              <a:rPr lang="en-US" sz="4000" b="1" u="sng" dirty="0"/>
              <a:t>Site of Activity Name </a:t>
            </a:r>
            <a:r>
              <a:rPr lang="en-US" sz="4000" b="1" dirty="0"/>
              <a:t>– </a:t>
            </a:r>
            <a:r>
              <a:rPr lang="en-US" sz="4000" dirty="0"/>
              <a:t>You will want to put the host department in this field. EVS would like it to be inputted as Dept. of  (then whatever your department is). You do not need to put the UF in the beginning. </a:t>
            </a:r>
          </a:p>
          <a:p>
            <a:endParaRPr lang="en-US" b="1" dirty="0"/>
          </a:p>
          <a:p>
            <a:r>
              <a:rPr lang="en-US" sz="4000" b="1" u="sng" dirty="0"/>
              <a:t>Site ID </a:t>
            </a:r>
            <a:r>
              <a:rPr lang="en-US" sz="4000" b="1" dirty="0"/>
              <a:t>– </a:t>
            </a:r>
            <a:r>
              <a:rPr lang="en-US" sz="4000" dirty="0"/>
              <a:t>Please leave this field blank.</a:t>
            </a:r>
            <a:r>
              <a:rPr lang="en-US" sz="4000" b="1" dirty="0"/>
              <a:t> </a:t>
            </a:r>
            <a:endParaRPr lang="en-US" sz="4000" dirty="0"/>
          </a:p>
          <a:p>
            <a:endParaRPr lang="en-US" sz="4000" dirty="0"/>
          </a:p>
          <a:p>
            <a:endParaRPr lang="en-US" dirty="0"/>
          </a:p>
        </p:txBody>
      </p:sp>
    </p:spTree>
    <p:extLst>
      <p:ext uri="{BB962C8B-B14F-4D97-AF65-F5344CB8AC3E}">
        <p14:creationId xmlns:p14="http://schemas.microsoft.com/office/powerpoint/2010/main" val="2011979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A picture containing outdoor, blue, high, day&#10;&#10;Description automatically generated">
            <a:extLst>
              <a:ext uri="{FF2B5EF4-FFF2-40B4-BE49-F238E27FC236}">
                <a16:creationId xmlns:a16="http://schemas.microsoft.com/office/drawing/2014/main" id="{00385D37-B24B-7845-8023-EF9C45118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70" y="-136525"/>
            <a:ext cx="20590932" cy="11582399"/>
          </a:xfrm>
          <a:prstGeom prst="rect">
            <a:avLst/>
          </a:prstGeom>
        </p:spPr>
      </p:pic>
      <p:sp>
        <p:nvSpPr>
          <p:cNvPr id="6" name="object 6"/>
          <p:cNvSpPr txBox="1"/>
          <p:nvPr/>
        </p:nvSpPr>
        <p:spPr>
          <a:xfrm>
            <a:off x="4480354" y="2458764"/>
            <a:ext cx="1393190" cy="266098"/>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1650" i="1" spc="-25" dirty="0">
                <a:solidFill>
                  <a:srgbClr val="FFFFFF"/>
                </a:solidFill>
                <a:latin typeface="Gentona-SemiBoldItalic"/>
                <a:cs typeface="Gentona-SemiBoldItalic"/>
              </a:rPr>
              <a:t> </a:t>
            </a:r>
            <a:endParaRPr sz="1650" dirty="0">
              <a:latin typeface="Gentona-SemiBoldItalic"/>
              <a:cs typeface="Gentona-SemiBoldItalic"/>
            </a:endParaRPr>
          </a:p>
        </p:txBody>
      </p:sp>
      <p:pic>
        <p:nvPicPr>
          <p:cNvPr id="11" name="Picture 10" descr="Text&#10;&#10;Description automatically generated">
            <a:extLst>
              <a:ext uri="{FF2B5EF4-FFF2-40B4-BE49-F238E27FC236}">
                <a16:creationId xmlns:a16="http://schemas.microsoft.com/office/drawing/2014/main" id="{7C6F64DC-2A40-27AB-FF5A-9825034A00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3849" y="205126"/>
            <a:ext cx="2884375" cy="455427"/>
          </a:xfrm>
          <a:prstGeom prst="rect">
            <a:avLst/>
          </a:prstGeom>
        </p:spPr>
      </p:pic>
      <p:sp>
        <p:nvSpPr>
          <p:cNvPr id="2" name="TextBox 1"/>
          <p:cNvSpPr txBox="1"/>
          <p:nvPr/>
        </p:nvSpPr>
        <p:spPr>
          <a:xfrm>
            <a:off x="679450" y="2073275"/>
            <a:ext cx="14782800" cy="6524863"/>
          </a:xfrm>
          <a:prstGeom prst="rect">
            <a:avLst/>
          </a:prstGeom>
          <a:noFill/>
        </p:spPr>
        <p:txBody>
          <a:bodyPr wrap="square" rtlCol="0">
            <a:spAutoFit/>
          </a:bodyPr>
          <a:lstStyle/>
          <a:p>
            <a:r>
              <a:rPr lang="en-US" sz="4000" b="1" u="sng" dirty="0">
                <a:solidFill>
                  <a:schemeClr val="bg1"/>
                </a:solidFill>
              </a:rPr>
              <a:t>Primary Site of Activity? </a:t>
            </a:r>
            <a:r>
              <a:rPr lang="en-US" sz="4000" b="1" dirty="0">
                <a:solidFill>
                  <a:schemeClr val="bg1"/>
                </a:solidFill>
              </a:rPr>
              <a:t>– </a:t>
            </a:r>
            <a:r>
              <a:rPr lang="en-US" sz="4000" dirty="0">
                <a:solidFill>
                  <a:schemeClr val="bg1"/>
                </a:solidFill>
              </a:rPr>
              <a:t>This should be mark as Yes. If you have another site of activity, the visitor will be doing their research at, please email EVS and let us know. There is an additional form that will need to be completed for more than one site of activity.</a:t>
            </a:r>
          </a:p>
          <a:p>
            <a:r>
              <a:rPr lang="en-US" sz="4000" b="1" dirty="0">
                <a:solidFill>
                  <a:schemeClr val="bg1"/>
                </a:solidFill>
              </a:rPr>
              <a:t> </a:t>
            </a:r>
            <a:endParaRPr lang="en-US" sz="4000" dirty="0">
              <a:solidFill>
                <a:schemeClr val="bg1"/>
              </a:solidFill>
            </a:endParaRPr>
          </a:p>
          <a:p>
            <a:r>
              <a:rPr lang="en-US" sz="4000" b="1" u="sng" dirty="0">
                <a:solidFill>
                  <a:schemeClr val="bg1"/>
                </a:solidFill>
              </a:rPr>
              <a:t>New Site of Activity Name </a:t>
            </a:r>
            <a:r>
              <a:rPr lang="en-US" sz="4000" b="1" dirty="0">
                <a:solidFill>
                  <a:schemeClr val="bg1"/>
                </a:solidFill>
              </a:rPr>
              <a:t>– </a:t>
            </a:r>
            <a:r>
              <a:rPr lang="en-US" sz="4000" dirty="0">
                <a:solidFill>
                  <a:schemeClr val="bg1"/>
                </a:solidFill>
              </a:rPr>
              <a:t>You don’t need to put anything in this section. </a:t>
            </a:r>
          </a:p>
          <a:p>
            <a:r>
              <a:rPr lang="en-US" sz="4000" b="1" dirty="0">
                <a:solidFill>
                  <a:schemeClr val="bg1"/>
                </a:solidFill>
              </a:rPr>
              <a:t> </a:t>
            </a:r>
          </a:p>
          <a:p>
            <a:r>
              <a:rPr lang="en-US" sz="4000" b="1" u="sng" dirty="0">
                <a:solidFill>
                  <a:schemeClr val="bg1"/>
                </a:solidFill>
              </a:rPr>
              <a:t>Remarks</a:t>
            </a:r>
            <a:r>
              <a:rPr lang="en-US" sz="4000" b="1" dirty="0">
                <a:solidFill>
                  <a:schemeClr val="bg1"/>
                </a:solidFill>
              </a:rPr>
              <a:t> – </a:t>
            </a:r>
            <a:r>
              <a:rPr lang="en-US" sz="4000" dirty="0">
                <a:solidFill>
                  <a:schemeClr val="bg1"/>
                </a:solidFill>
              </a:rPr>
              <a:t>If there’s any remarks you would like to put, you can put it in here. </a:t>
            </a:r>
          </a:p>
          <a:p>
            <a:endParaRPr lang="en-US" dirty="0"/>
          </a:p>
        </p:txBody>
      </p:sp>
      <p:sp>
        <p:nvSpPr>
          <p:cNvPr id="3" name="TextBox 2"/>
          <p:cNvSpPr txBox="1"/>
          <p:nvPr/>
        </p:nvSpPr>
        <p:spPr>
          <a:xfrm>
            <a:off x="2127250" y="320675"/>
            <a:ext cx="13868400" cy="1015663"/>
          </a:xfrm>
          <a:prstGeom prst="rect">
            <a:avLst/>
          </a:prstGeom>
          <a:noFill/>
        </p:spPr>
        <p:txBody>
          <a:bodyPr wrap="square" rtlCol="0">
            <a:spAutoFit/>
          </a:bodyPr>
          <a:lstStyle/>
          <a:p>
            <a:pPr algn="ctr"/>
            <a:r>
              <a:rPr lang="en-US" sz="6000" dirty="0">
                <a:solidFill>
                  <a:schemeClr val="bg1"/>
                </a:solidFill>
              </a:rPr>
              <a:t>Site of Activity Information Cont.</a:t>
            </a:r>
          </a:p>
        </p:txBody>
      </p:sp>
    </p:spTree>
    <p:extLst>
      <p:ext uri="{BB962C8B-B14F-4D97-AF65-F5344CB8AC3E}">
        <p14:creationId xmlns:p14="http://schemas.microsoft.com/office/powerpoint/2010/main" val="131942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4480354" y="2458764"/>
            <a:ext cx="1393190" cy="266098"/>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1650" i="1" spc="-25" dirty="0">
                <a:solidFill>
                  <a:srgbClr val="FFFFFF"/>
                </a:solidFill>
                <a:latin typeface="Gentona-SemiBoldItalic"/>
                <a:cs typeface="Gentona-SemiBoldItalic"/>
              </a:rPr>
              <a:t> </a:t>
            </a:r>
            <a:endParaRPr sz="1650" dirty="0">
              <a:latin typeface="Gentona-SemiBoldItalic"/>
              <a:cs typeface="Gentona-SemiBoldItalic"/>
            </a:endParaRPr>
          </a:p>
        </p:txBody>
      </p:sp>
      <p:pic>
        <p:nvPicPr>
          <p:cNvPr id="11" name="Picture 10" descr="Text&#10;&#10;Description automatically generated">
            <a:extLst>
              <a:ext uri="{FF2B5EF4-FFF2-40B4-BE49-F238E27FC236}">
                <a16:creationId xmlns:a16="http://schemas.microsoft.com/office/drawing/2014/main" id="{7C6F64DC-2A40-27AB-FF5A-9825034A00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33849" y="205126"/>
            <a:ext cx="2884375" cy="455427"/>
          </a:xfrm>
          <a:prstGeom prst="rect">
            <a:avLst/>
          </a:prstGeom>
        </p:spPr>
      </p:pic>
      <p:pic>
        <p:nvPicPr>
          <p:cNvPr id="2050" name="Picture 2" descr="But First, Let Me Take a Selfie: The Most Famous UF Landmarks ⋆ College  Magaz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07"/>
            <a:ext cx="20104100" cy="134092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582320">
            <a:off x="8828125" y="927645"/>
            <a:ext cx="6415166" cy="1446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27000" dist="38100" dir="2700000" algn="ctr">
              <a:srgbClr val="000000">
                <a:alpha val="45000"/>
              </a:srgbClr>
            </a:outerShdw>
            <a:softEdge rad="127000"/>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pPr algn="ctr"/>
            <a:r>
              <a:rPr lang="en-US" sz="8800" b="1" dirty="0">
                <a:ln w="9525">
                  <a:solidFill>
                    <a:schemeClr val="bg1"/>
                  </a:solidFill>
                  <a:prstDash val="solid"/>
                </a:ln>
                <a:effectLst>
                  <a:outerShdw blurRad="12700" dist="38100" dir="2700000" algn="tl" rotWithShape="0">
                    <a:schemeClr val="bg1">
                      <a:lumMod val="50000"/>
                    </a:schemeClr>
                  </a:outerShdw>
                </a:effectLst>
              </a:rPr>
              <a:t>Questions?</a:t>
            </a:r>
          </a:p>
        </p:txBody>
      </p:sp>
    </p:spTree>
    <p:extLst>
      <p:ext uri="{BB962C8B-B14F-4D97-AF65-F5344CB8AC3E}">
        <p14:creationId xmlns:p14="http://schemas.microsoft.com/office/powerpoint/2010/main" val="304372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A picture containing outdoor, blue, high, day&#10;&#10;Description automatically generated">
            <a:extLst>
              <a:ext uri="{FF2B5EF4-FFF2-40B4-BE49-F238E27FC236}">
                <a16:creationId xmlns:a16="http://schemas.microsoft.com/office/drawing/2014/main" id="{00385D37-B24B-7845-8023-EF9C45118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50"/>
            <a:ext cx="20104100" cy="11308556"/>
          </a:xfrm>
          <a:prstGeom prst="rect">
            <a:avLst/>
          </a:prstGeom>
        </p:spPr>
      </p:pic>
      <p:sp>
        <p:nvSpPr>
          <p:cNvPr id="6" name="object 6"/>
          <p:cNvSpPr txBox="1"/>
          <p:nvPr/>
        </p:nvSpPr>
        <p:spPr>
          <a:xfrm>
            <a:off x="4480354" y="2458764"/>
            <a:ext cx="1393190" cy="266098"/>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1650" i="1" spc="-25" dirty="0">
                <a:solidFill>
                  <a:srgbClr val="FFFFFF"/>
                </a:solidFill>
                <a:latin typeface="Gentona-SemiBoldItalic"/>
                <a:cs typeface="Gentona-SemiBoldItalic"/>
              </a:rPr>
              <a:t> </a:t>
            </a:r>
            <a:endParaRPr sz="1650" dirty="0">
              <a:latin typeface="Gentona-SemiBoldItalic"/>
              <a:cs typeface="Gentona-SemiBoldItalic"/>
            </a:endParaRPr>
          </a:p>
        </p:txBody>
      </p:sp>
      <p:pic>
        <p:nvPicPr>
          <p:cNvPr id="11" name="Picture 10" descr="Text&#10;&#10;Description automatically generated">
            <a:extLst>
              <a:ext uri="{FF2B5EF4-FFF2-40B4-BE49-F238E27FC236}">
                <a16:creationId xmlns:a16="http://schemas.microsoft.com/office/drawing/2014/main" id="{7C6F64DC-2A40-27AB-FF5A-9825034A00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3849" y="205126"/>
            <a:ext cx="2884375" cy="455427"/>
          </a:xfrm>
          <a:prstGeom prst="rect">
            <a:avLst/>
          </a:prstGeom>
        </p:spPr>
      </p:pic>
      <p:sp>
        <p:nvSpPr>
          <p:cNvPr id="2" name="TextBox 1"/>
          <p:cNvSpPr txBox="1"/>
          <p:nvPr/>
        </p:nvSpPr>
        <p:spPr>
          <a:xfrm>
            <a:off x="1974850" y="330596"/>
            <a:ext cx="12420600" cy="1107996"/>
          </a:xfrm>
          <a:prstGeom prst="rect">
            <a:avLst/>
          </a:prstGeom>
          <a:noFill/>
        </p:spPr>
        <p:txBody>
          <a:bodyPr wrap="square" rtlCol="0">
            <a:spAutoFit/>
          </a:bodyPr>
          <a:lstStyle/>
          <a:p>
            <a:pPr algn="ctr"/>
            <a:r>
              <a:rPr lang="en-US" sz="6600" dirty="0">
                <a:solidFill>
                  <a:schemeClr val="bg1">
                    <a:lumMod val="95000"/>
                  </a:schemeClr>
                </a:solidFill>
              </a:rPr>
              <a:t>Before the Initial Request </a:t>
            </a:r>
          </a:p>
        </p:txBody>
      </p:sp>
      <p:sp>
        <p:nvSpPr>
          <p:cNvPr id="3" name="TextBox 2"/>
          <p:cNvSpPr txBox="1"/>
          <p:nvPr/>
        </p:nvSpPr>
        <p:spPr>
          <a:xfrm>
            <a:off x="1441450" y="2221606"/>
            <a:ext cx="14325600" cy="2031325"/>
          </a:xfrm>
          <a:prstGeom prst="rect">
            <a:avLst/>
          </a:prstGeom>
          <a:noFill/>
        </p:spPr>
        <p:txBody>
          <a:bodyPr wrap="square" rtlCol="0">
            <a:spAutoFit/>
          </a:bodyPr>
          <a:lstStyle/>
          <a:p>
            <a:r>
              <a:rPr lang="en-US" sz="3600" dirty="0">
                <a:solidFill>
                  <a:schemeClr val="bg1">
                    <a:lumMod val="85000"/>
                  </a:schemeClr>
                </a:solidFill>
              </a:rPr>
              <a:t>Before you submit the request, EVS would like the department to have the following tasks done</a:t>
            </a:r>
            <a:r>
              <a:rPr lang="en-US" dirty="0">
                <a:solidFill>
                  <a:schemeClr val="bg1">
                    <a:lumMod val="85000"/>
                  </a:schemeClr>
                </a:solidFill>
              </a:rPr>
              <a:t>:</a:t>
            </a:r>
          </a:p>
          <a:p>
            <a:endParaRPr lang="en-US" u="sng" dirty="0"/>
          </a:p>
          <a:p>
            <a:endParaRPr lang="en-US" u="sng" dirty="0"/>
          </a:p>
          <a:p>
            <a:endParaRPr lang="en-US" dirty="0"/>
          </a:p>
        </p:txBody>
      </p:sp>
      <p:pic>
        <p:nvPicPr>
          <p:cNvPr id="16" name="Picture 15"/>
          <p:cNvPicPr/>
          <p:nvPr/>
        </p:nvPicPr>
        <p:blipFill>
          <a:blip r:embed="rId4"/>
          <a:stretch>
            <a:fillRect/>
          </a:stretch>
        </p:blipFill>
        <p:spPr>
          <a:xfrm>
            <a:off x="1136650" y="3683048"/>
            <a:ext cx="11463832" cy="7239000"/>
          </a:xfrm>
          <a:prstGeom prst="rect">
            <a:avLst/>
          </a:prstGeom>
          <a:ln>
            <a:noFill/>
          </a:ln>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TextBox 7"/>
          <p:cNvSpPr txBox="1"/>
          <p:nvPr/>
        </p:nvSpPr>
        <p:spPr>
          <a:xfrm>
            <a:off x="15167339" y="4164930"/>
            <a:ext cx="4560774" cy="6771084"/>
          </a:xfrm>
          <a:prstGeom prst="rect">
            <a:avLst/>
          </a:prstGeom>
          <a:effectLst>
            <a:outerShdw blurRad="76200" dir="13500000" sy="23000" kx="1200000" algn="br" rotWithShape="0">
              <a:prstClr val="black">
                <a:alpha val="20000"/>
              </a:prstClr>
            </a:outerShdw>
            <a:softEdge rad="63500"/>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b="1" dirty="0">
                <a:solidFill>
                  <a:schemeClr val="bg1">
                    <a:lumMod val="85000"/>
                  </a:schemeClr>
                </a:solidFill>
              </a:rPr>
              <a:t>* Side Notes *</a:t>
            </a:r>
          </a:p>
          <a:p>
            <a:pPr marL="457200" indent="-457200">
              <a:buFont typeface="Arial" panose="020B0604020202020204" pitchFamily="34" charset="0"/>
              <a:buChar char="•"/>
            </a:pPr>
            <a:r>
              <a:rPr lang="en-US" sz="3200" b="1" dirty="0">
                <a:solidFill>
                  <a:schemeClr val="bg1">
                    <a:lumMod val="85000"/>
                  </a:schemeClr>
                </a:solidFill>
              </a:rPr>
              <a:t>Make sure the exchange visitor can access and respond to their UF email</a:t>
            </a:r>
          </a:p>
          <a:p>
            <a:endParaRPr lang="en-US" sz="3200" b="1" dirty="0">
              <a:solidFill>
                <a:schemeClr val="bg1">
                  <a:lumMod val="85000"/>
                </a:schemeClr>
              </a:solidFill>
            </a:endParaRPr>
          </a:p>
          <a:p>
            <a:pPr marL="457200" indent="-457200">
              <a:buFont typeface="Arial" panose="020B0604020202020204" pitchFamily="34" charset="0"/>
              <a:buChar char="•"/>
            </a:pPr>
            <a:r>
              <a:rPr lang="en-US" sz="3200" b="1" dirty="0">
                <a:solidFill>
                  <a:schemeClr val="bg1">
                    <a:lumMod val="85000"/>
                  </a:schemeClr>
                </a:solidFill>
              </a:rPr>
              <a:t>The department personnel will need to get access to UFIC’s system to submit the initial request. Let a J1 advisor know if you need access.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 y="795"/>
            <a:ext cx="20104098" cy="11308555"/>
          </a:xfrm>
          <a:prstGeom prst="rect">
            <a:avLst/>
          </a:prstGeom>
        </p:spPr>
      </p:pic>
      <p:pic>
        <p:nvPicPr>
          <p:cNvPr id="16" name="Picture 15" descr="Text&#10;&#10;Description automatically generated">
            <a:extLst>
              <a:ext uri="{FF2B5EF4-FFF2-40B4-BE49-F238E27FC236}">
                <a16:creationId xmlns:a16="http://schemas.microsoft.com/office/drawing/2014/main" id="{4A5F4107-CA27-5C43-B78F-E8559ED20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86250" y="244475"/>
            <a:ext cx="2869324" cy="457200"/>
          </a:xfrm>
          <a:prstGeom prst="rect">
            <a:avLst/>
          </a:prstGeom>
        </p:spPr>
      </p:pic>
      <p:sp>
        <p:nvSpPr>
          <p:cNvPr id="4" name="Title 3"/>
          <p:cNvSpPr>
            <a:spLocks noGrp="1"/>
          </p:cNvSpPr>
          <p:nvPr>
            <p:ph type="title"/>
          </p:nvPr>
        </p:nvSpPr>
        <p:spPr>
          <a:xfrm>
            <a:off x="1365250" y="244475"/>
            <a:ext cx="15087599" cy="1015663"/>
          </a:xfrm>
          <a:effectLst/>
        </p:spPr>
        <p:txBody>
          <a:bodyPr/>
          <a:lstStyle/>
          <a:p>
            <a:pPr algn="ctr"/>
            <a:r>
              <a:rPr lang="en-US" sz="6600" b="0" dirty="0">
                <a:solidFill>
                  <a:schemeClr val="tx1"/>
                </a:solidFill>
              </a:rPr>
              <a:t>Submitting Initial Request</a:t>
            </a:r>
          </a:p>
        </p:txBody>
      </p:sp>
      <p:sp>
        <p:nvSpPr>
          <p:cNvPr id="5" name="TextBox 4"/>
          <p:cNvSpPr txBox="1"/>
          <p:nvPr/>
        </p:nvSpPr>
        <p:spPr>
          <a:xfrm>
            <a:off x="984250" y="2799215"/>
            <a:ext cx="15011400" cy="1477328"/>
          </a:xfrm>
          <a:prstGeom prst="rect">
            <a:avLst/>
          </a:prstGeom>
          <a:noFill/>
        </p:spPr>
        <p:txBody>
          <a:bodyPr wrap="square" rtlCol="0">
            <a:spAutoFit/>
          </a:bodyPr>
          <a:lstStyle/>
          <a:p>
            <a:r>
              <a:rPr lang="en-US" sz="3600" dirty="0"/>
              <a:t>To start the process to submit an Initial Request, you will want to go to EVS website: </a:t>
            </a:r>
            <a:r>
              <a:rPr lang="en-US" sz="3600" dirty="0">
                <a:hlinkClick r:id="rId4"/>
              </a:rPr>
              <a:t>https://internationalcenter.ufl.edu/j-1-studentscholar/j-1-scholars</a:t>
            </a:r>
            <a:endParaRPr lang="en-US" sz="3600" dirty="0"/>
          </a:p>
          <a:p>
            <a:endParaRPr lang="en-US" dirty="0"/>
          </a:p>
        </p:txBody>
      </p:sp>
      <p:sp>
        <p:nvSpPr>
          <p:cNvPr id="15" name="TextBox 14"/>
          <p:cNvSpPr txBox="1"/>
          <p:nvPr/>
        </p:nvSpPr>
        <p:spPr>
          <a:xfrm>
            <a:off x="1002884" y="4399441"/>
            <a:ext cx="14459366" cy="1200329"/>
          </a:xfrm>
          <a:prstGeom prst="rect">
            <a:avLst/>
          </a:prstGeom>
          <a:noFill/>
        </p:spPr>
        <p:txBody>
          <a:bodyPr wrap="square" rtlCol="0">
            <a:spAutoFit/>
          </a:bodyPr>
          <a:lstStyle/>
          <a:p>
            <a:r>
              <a:rPr lang="en-US" sz="3600" dirty="0"/>
              <a:t>You will want to go down the page to the New J-1 Scholars section and click on the Inviting J-1 Exchange Visitors. </a:t>
            </a:r>
          </a:p>
        </p:txBody>
      </p:sp>
      <p:pic>
        <p:nvPicPr>
          <p:cNvPr id="2" name="Picture 1"/>
          <p:cNvPicPr>
            <a:picLocks noChangeAspect="1"/>
          </p:cNvPicPr>
          <p:nvPr/>
        </p:nvPicPr>
        <p:blipFill>
          <a:blip r:embed="rId5"/>
          <a:stretch>
            <a:fillRect/>
          </a:stretch>
        </p:blipFill>
        <p:spPr>
          <a:xfrm>
            <a:off x="3635266" y="5655072"/>
            <a:ext cx="9829800" cy="5531345"/>
          </a:xfrm>
          <a:prstGeom prst="rect">
            <a:avLst/>
          </a:prstGeom>
          <a:effectLst>
            <a:outerShdw blurRad="76200" dir="18900000" sy="23000" kx="-1200000" algn="bl" rotWithShape="0">
              <a:prstClr val="black">
                <a:alpha val="20000"/>
              </a:prstClr>
            </a:outerShdw>
            <a:softEdge rad="31750"/>
          </a:effectLst>
          <a:scene3d>
            <a:camera prst="orthographicFront"/>
            <a:lightRig rig="threePt" dir="t"/>
          </a:scene3d>
          <a:sp3d>
            <a:bevelT prst="angle"/>
          </a:sp3d>
        </p:spPr>
      </p:pic>
      <p:sp>
        <p:nvSpPr>
          <p:cNvPr id="12" name="Right Arrow 11"/>
          <p:cNvSpPr/>
          <p:nvPr/>
        </p:nvSpPr>
        <p:spPr>
          <a:xfrm rot="10216201">
            <a:off x="8287021" y="8099202"/>
            <a:ext cx="1114444" cy="563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A picture containing outdoor, blue, high, day&#10;&#10;Description automatically generated">
            <a:extLst>
              <a:ext uri="{FF2B5EF4-FFF2-40B4-BE49-F238E27FC236}">
                <a16:creationId xmlns:a16="http://schemas.microsoft.com/office/drawing/2014/main" id="{00385D37-B24B-7845-8023-EF9C45118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20571"/>
            <a:ext cx="20262850" cy="11308556"/>
          </a:xfrm>
          <a:prstGeom prst="rect">
            <a:avLst/>
          </a:prstGeom>
        </p:spPr>
      </p:pic>
      <p:sp>
        <p:nvSpPr>
          <p:cNvPr id="6" name="object 6"/>
          <p:cNvSpPr txBox="1"/>
          <p:nvPr/>
        </p:nvSpPr>
        <p:spPr>
          <a:xfrm>
            <a:off x="4480354" y="2458764"/>
            <a:ext cx="1393190" cy="266098"/>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1650" i="1" spc="-25" dirty="0">
                <a:solidFill>
                  <a:srgbClr val="FFFFFF"/>
                </a:solidFill>
                <a:latin typeface="Gentona-SemiBoldItalic"/>
                <a:cs typeface="Gentona-SemiBoldItalic"/>
              </a:rPr>
              <a:t> </a:t>
            </a:r>
            <a:endParaRPr sz="1650" dirty="0">
              <a:latin typeface="Gentona-SemiBoldItalic"/>
              <a:cs typeface="Gentona-SemiBoldItalic"/>
            </a:endParaRPr>
          </a:p>
        </p:txBody>
      </p:sp>
      <p:pic>
        <p:nvPicPr>
          <p:cNvPr id="11" name="Picture 10" descr="Text&#10;&#10;Description automatically generated">
            <a:extLst>
              <a:ext uri="{FF2B5EF4-FFF2-40B4-BE49-F238E27FC236}">
                <a16:creationId xmlns:a16="http://schemas.microsoft.com/office/drawing/2014/main" id="{7C6F64DC-2A40-27AB-FF5A-9825034A00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3849" y="205126"/>
            <a:ext cx="2884375" cy="455427"/>
          </a:xfrm>
          <a:prstGeom prst="rect">
            <a:avLst/>
          </a:prstGeom>
        </p:spPr>
      </p:pic>
      <p:sp>
        <p:nvSpPr>
          <p:cNvPr id="3" name="Rectangle 2"/>
          <p:cNvSpPr/>
          <p:nvPr/>
        </p:nvSpPr>
        <p:spPr>
          <a:xfrm>
            <a:off x="1084991" y="54986"/>
            <a:ext cx="15392400" cy="1107996"/>
          </a:xfrm>
          <a:prstGeom prst="rect">
            <a:avLst/>
          </a:prstGeom>
        </p:spPr>
        <p:txBody>
          <a:bodyPr wrap="square">
            <a:spAutoFit/>
          </a:bodyPr>
          <a:lstStyle/>
          <a:p>
            <a:pPr algn="ctr"/>
            <a:r>
              <a:rPr lang="en-US" sz="6600" dirty="0">
                <a:solidFill>
                  <a:schemeClr val="bg1"/>
                </a:solidFill>
              </a:rPr>
              <a:t>Submitting Initial Request Cont.</a:t>
            </a:r>
          </a:p>
        </p:txBody>
      </p:sp>
      <p:sp>
        <p:nvSpPr>
          <p:cNvPr id="4" name="TextBox 3"/>
          <p:cNvSpPr txBox="1"/>
          <p:nvPr/>
        </p:nvSpPr>
        <p:spPr>
          <a:xfrm>
            <a:off x="1365250" y="1768015"/>
            <a:ext cx="15468599" cy="7817525"/>
          </a:xfrm>
          <a:prstGeom prst="rect">
            <a:avLst/>
          </a:prstGeom>
          <a:noFill/>
        </p:spPr>
        <p:txBody>
          <a:bodyPr wrap="square" rtlCol="0">
            <a:spAutoFit/>
          </a:bodyPr>
          <a:lstStyle/>
          <a:p>
            <a:r>
              <a:rPr lang="en-US" sz="4400" dirty="0">
                <a:solidFill>
                  <a:schemeClr val="bg1"/>
                </a:solidFill>
              </a:rPr>
              <a:t>On this page you will see a section on the page that has clickable tabs that says:</a:t>
            </a:r>
          </a:p>
          <a:p>
            <a:endParaRPr lang="en-US" sz="4400" dirty="0">
              <a:solidFill>
                <a:schemeClr val="bg1"/>
              </a:solidFill>
            </a:endParaRPr>
          </a:p>
          <a:p>
            <a:pPr marL="285750" indent="-285750">
              <a:buFont typeface="Arial" panose="020B0604020202020204" pitchFamily="34" charset="0"/>
              <a:buChar char="•"/>
            </a:pPr>
            <a:r>
              <a:rPr lang="en-US" sz="4400" b="1" dirty="0">
                <a:solidFill>
                  <a:schemeClr val="accent6"/>
                </a:solidFill>
              </a:rPr>
              <a:t>DS-2019 Request </a:t>
            </a:r>
            <a:r>
              <a:rPr lang="en-US" sz="4400" dirty="0">
                <a:solidFill>
                  <a:schemeClr val="bg1"/>
                </a:solidFill>
              </a:rPr>
              <a:t>– </a:t>
            </a:r>
            <a:r>
              <a:rPr lang="en-US" sz="4000" dirty="0">
                <a:solidFill>
                  <a:schemeClr val="bg1"/>
                </a:solidFill>
              </a:rPr>
              <a:t>This will have all the information about what needs to be done and the link to login and start the submission process.</a:t>
            </a:r>
            <a:r>
              <a:rPr lang="en-US" sz="4400" dirty="0">
                <a:solidFill>
                  <a:schemeClr val="bg1"/>
                </a:solidFill>
              </a:rPr>
              <a:t> </a:t>
            </a:r>
          </a:p>
          <a:p>
            <a:endParaRPr lang="en-US" sz="4400" dirty="0">
              <a:solidFill>
                <a:schemeClr val="bg1"/>
              </a:solidFill>
            </a:endParaRPr>
          </a:p>
          <a:p>
            <a:pPr marL="285750" indent="-285750">
              <a:buFont typeface="Arial" panose="020B0604020202020204" pitchFamily="34" charset="0"/>
              <a:buChar char="•"/>
            </a:pPr>
            <a:r>
              <a:rPr lang="en-US" sz="4400" b="1" dirty="0">
                <a:solidFill>
                  <a:schemeClr val="accent6"/>
                </a:solidFill>
              </a:rPr>
              <a:t>Processing Information </a:t>
            </a:r>
            <a:r>
              <a:rPr lang="en-US" sz="4400" dirty="0">
                <a:solidFill>
                  <a:schemeClr val="bg1"/>
                </a:solidFill>
              </a:rPr>
              <a:t>– This will have all the information about the average processing time and information about the next steps the exchange visitor will need to do once they get their DS-2019. </a:t>
            </a:r>
          </a:p>
          <a:p>
            <a:pPr marL="285750" indent="-285750">
              <a:buFont typeface="Arial" panose="020B0604020202020204" pitchFamily="34" charset="0"/>
              <a:buChar char="•"/>
            </a:pPr>
            <a:endParaRPr lang="en-US" sz="4400" dirty="0">
              <a:solidFill>
                <a:schemeClr val="bg1"/>
              </a:solidFill>
            </a:endParaRPr>
          </a:p>
          <a:p>
            <a:endParaRPr lang="en-US" sz="4400" dirty="0">
              <a:solidFill>
                <a:schemeClr val="bg1"/>
              </a:solidFill>
            </a:endParaRPr>
          </a:p>
          <a:p>
            <a:endParaRPr lang="en-US" dirty="0">
              <a:solidFill>
                <a:schemeClr val="bg1"/>
              </a:solidFill>
            </a:endParaRPr>
          </a:p>
        </p:txBody>
      </p:sp>
      <p:pic>
        <p:nvPicPr>
          <p:cNvPr id="2" name="Picture 1"/>
          <p:cNvPicPr>
            <a:picLocks noChangeAspect="1"/>
          </p:cNvPicPr>
          <p:nvPr/>
        </p:nvPicPr>
        <p:blipFill>
          <a:blip r:embed="rId4"/>
          <a:stretch>
            <a:fillRect/>
          </a:stretch>
        </p:blipFill>
        <p:spPr>
          <a:xfrm>
            <a:off x="5297400" y="2623872"/>
            <a:ext cx="6967582" cy="884288"/>
          </a:xfrm>
          <a:prstGeom prst="rect">
            <a:avLst/>
          </a:prstGeom>
          <a:scene3d>
            <a:camera prst="orthographicFront"/>
            <a:lightRig rig="threePt" dir="t"/>
          </a:scene3d>
          <a:sp3d>
            <a:bevelT prst="slope"/>
          </a:sp3d>
        </p:spPr>
      </p:pic>
      <p:sp>
        <p:nvSpPr>
          <p:cNvPr id="7" name="TextBox 6"/>
          <p:cNvSpPr txBox="1"/>
          <p:nvPr/>
        </p:nvSpPr>
        <p:spPr>
          <a:xfrm>
            <a:off x="755650" y="8626475"/>
            <a:ext cx="17068800" cy="2339102"/>
          </a:xfrm>
          <a:prstGeom prst="rect">
            <a:avLst/>
          </a:prstGeom>
          <a:noFill/>
        </p:spPr>
        <p:txBody>
          <a:bodyPr wrap="square" rtlCol="0">
            <a:spAutoFit/>
          </a:bodyPr>
          <a:lstStyle/>
          <a:p>
            <a:r>
              <a:rPr lang="en-US" sz="4000" dirty="0">
                <a:solidFill>
                  <a:schemeClr val="bg1"/>
                </a:solidFill>
              </a:rPr>
              <a:t>*For the </a:t>
            </a:r>
            <a:r>
              <a:rPr lang="en-US" sz="4000" b="1" dirty="0">
                <a:solidFill>
                  <a:schemeClr val="bg1"/>
                </a:solidFill>
              </a:rPr>
              <a:t>Required Documents</a:t>
            </a:r>
            <a:r>
              <a:rPr lang="en-US" sz="4400" dirty="0">
                <a:solidFill>
                  <a:schemeClr val="bg1"/>
                </a:solidFill>
              </a:rPr>
              <a:t>, there will be a link further down the page</a:t>
            </a:r>
            <a:r>
              <a:rPr lang="en-US" sz="4400" b="1" dirty="0">
                <a:solidFill>
                  <a:schemeClr val="bg1"/>
                </a:solidFill>
              </a:rPr>
              <a:t>*</a:t>
            </a:r>
            <a:r>
              <a:rPr lang="en-US" sz="4400" dirty="0">
                <a:solidFill>
                  <a:schemeClr val="bg1"/>
                </a:solidFill>
              </a:rPr>
              <a:t> </a:t>
            </a:r>
            <a:r>
              <a:rPr lang="en-US" sz="4000" b="1" dirty="0">
                <a:solidFill>
                  <a:schemeClr val="bg1"/>
                </a:solidFill>
              </a:rPr>
              <a:t>Required Documents </a:t>
            </a:r>
            <a:r>
              <a:rPr lang="en-US" sz="4000" dirty="0">
                <a:solidFill>
                  <a:schemeClr val="bg1"/>
                </a:solidFill>
              </a:rPr>
              <a:t>will have all the information and templates for the required documents you will need to upload in the submission process</a:t>
            </a:r>
            <a:r>
              <a:rPr lang="en-US" dirty="0">
                <a:solidFill>
                  <a:schemeClr val="bg1"/>
                </a:solidFill>
              </a:rPr>
              <a:t>. </a:t>
            </a:r>
            <a:endParaRPr lang="en-US" sz="2000" dirty="0">
              <a:solidFill>
                <a:schemeClr val="bg1"/>
              </a:solidFill>
            </a:endParaRPr>
          </a:p>
          <a:p>
            <a:endParaRPr lang="en-US" dirty="0"/>
          </a:p>
        </p:txBody>
      </p:sp>
    </p:spTree>
    <p:extLst>
      <p:ext uri="{BB962C8B-B14F-4D97-AF65-F5344CB8AC3E}">
        <p14:creationId xmlns:p14="http://schemas.microsoft.com/office/powerpoint/2010/main" val="275633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6350" y="1"/>
            <a:ext cx="20269200" cy="11324430"/>
          </a:xfrm>
          <a:prstGeom prst="rect">
            <a:avLst/>
          </a:prstGeom>
        </p:spPr>
      </p:pic>
      <p:pic>
        <p:nvPicPr>
          <p:cNvPr id="16" name="Picture 15" descr="Text&#10;&#10;Description automatically generated">
            <a:extLst>
              <a:ext uri="{FF2B5EF4-FFF2-40B4-BE49-F238E27FC236}">
                <a16:creationId xmlns:a16="http://schemas.microsoft.com/office/drawing/2014/main" id="{4A5F4107-CA27-5C43-B78F-E8559ED20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86250" y="244475"/>
            <a:ext cx="2869324" cy="457200"/>
          </a:xfrm>
          <a:prstGeom prst="rect">
            <a:avLst/>
          </a:prstGeom>
        </p:spPr>
      </p:pic>
      <p:sp>
        <p:nvSpPr>
          <p:cNvPr id="4" name="Title 3"/>
          <p:cNvSpPr>
            <a:spLocks noGrp="1"/>
          </p:cNvSpPr>
          <p:nvPr>
            <p:ph type="title"/>
          </p:nvPr>
        </p:nvSpPr>
        <p:spPr>
          <a:xfrm>
            <a:off x="222250" y="185399"/>
            <a:ext cx="18440400" cy="923330"/>
          </a:xfrm>
        </p:spPr>
        <p:txBody>
          <a:bodyPr/>
          <a:lstStyle/>
          <a:p>
            <a:pPr algn="ctr"/>
            <a:r>
              <a:rPr lang="en-US" sz="6000" b="0" dirty="0">
                <a:solidFill>
                  <a:schemeClr val="tx1"/>
                </a:solidFill>
              </a:rPr>
              <a:t>Selecting the Exchange Visitor </a:t>
            </a:r>
          </a:p>
        </p:txBody>
      </p:sp>
      <p:sp>
        <p:nvSpPr>
          <p:cNvPr id="2" name="TextBox 1"/>
          <p:cNvSpPr txBox="1"/>
          <p:nvPr/>
        </p:nvSpPr>
        <p:spPr>
          <a:xfrm>
            <a:off x="222250" y="1768476"/>
            <a:ext cx="11658600" cy="1538883"/>
          </a:xfrm>
          <a:prstGeom prst="rect">
            <a:avLst/>
          </a:prstGeom>
          <a:noFill/>
        </p:spPr>
        <p:txBody>
          <a:bodyPr wrap="square" rtlCol="0">
            <a:spAutoFit/>
          </a:bodyPr>
          <a:lstStyle/>
          <a:p>
            <a:r>
              <a:rPr lang="en-US" sz="4000" dirty="0"/>
              <a:t>The following screen will come up once you login:</a:t>
            </a:r>
          </a:p>
          <a:p>
            <a:endParaRPr lang="en-US" dirty="0"/>
          </a:p>
          <a:p>
            <a:endParaRPr lang="en-US" dirty="0"/>
          </a:p>
          <a:p>
            <a:endParaRPr lang="en-US" dirty="0"/>
          </a:p>
        </p:txBody>
      </p:sp>
      <p:pic>
        <p:nvPicPr>
          <p:cNvPr id="6" name="Picture 5"/>
          <p:cNvPicPr/>
          <p:nvPr/>
        </p:nvPicPr>
        <p:blipFill>
          <a:blip r:embed="rId4"/>
          <a:stretch>
            <a:fillRect/>
          </a:stretch>
        </p:blipFill>
        <p:spPr>
          <a:xfrm>
            <a:off x="1517650" y="2537917"/>
            <a:ext cx="15011400" cy="4876800"/>
          </a:xfrm>
          <a:prstGeom prst="rect">
            <a:avLst/>
          </a:prstGeom>
          <a:effectLst>
            <a:outerShdw blurRad="50800" dist="38100" dir="5400000" algn="t" rotWithShape="0">
              <a:prstClr val="black">
                <a:alpha val="40000"/>
              </a:prstClr>
            </a:outerShdw>
            <a:softEdge rad="63500"/>
          </a:effectLst>
        </p:spPr>
      </p:pic>
      <p:sp>
        <p:nvSpPr>
          <p:cNvPr id="5" name="TextBox 4"/>
          <p:cNvSpPr txBox="1"/>
          <p:nvPr/>
        </p:nvSpPr>
        <p:spPr>
          <a:xfrm>
            <a:off x="222250" y="7530919"/>
            <a:ext cx="19278600" cy="3785652"/>
          </a:xfrm>
          <a:prstGeom prst="rect">
            <a:avLst/>
          </a:prstGeom>
          <a:noFill/>
        </p:spPr>
        <p:txBody>
          <a:bodyPr wrap="square" rtlCol="0">
            <a:spAutoFit/>
          </a:bodyPr>
          <a:lstStyle/>
          <a:p>
            <a:r>
              <a:rPr lang="en-US" sz="4000" dirty="0"/>
              <a:t>Please make sure the exchange visitor has their UFID made in UF’s system. If you just go to the New User section and put their email in without their UFID made, it will cause a non-integrated profile to generate. EVS cannot process a non-integrated profile. </a:t>
            </a:r>
          </a:p>
          <a:p>
            <a:r>
              <a:rPr lang="en-US" sz="4000" dirty="0"/>
              <a:t>Once you enter the exchange visitor’s UFID and click the search button, you will see the exchange visitor’s name and UF email come up in the search results. You will want to click the </a:t>
            </a:r>
            <a:r>
              <a:rPr lang="en-US" sz="4000" b="1" dirty="0"/>
              <a:t>Register</a:t>
            </a:r>
            <a:r>
              <a:rPr lang="en-US" sz="4000" dirty="0"/>
              <a:t> button</a:t>
            </a:r>
          </a:p>
        </p:txBody>
      </p:sp>
    </p:spTree>
    <p:extLst>
      <p:ext uri="{BB962C8B-B14F-4D97-AF65-F5344CB8AC3E}">
        <p14:creationId xmlns:p14="http://schemas.microsoft.com/office/powerpoint/2010/main" val="58267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A picture containing outdoor, blue, high, day&#10;&#10;Description automatically generated">
            <a:extLst>
              <a:ext uri="{FF2B5EF4-FFF2-40B4-BE49-F238E27FC236}">
                <a16:creationId xmlns:a16="http://schemas.microsoft.com/office/drawing/2014/main" id="{00385D37-B24B-7845-8023-EF9C45118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 y="0"/>
            <a:ext cx="20270803" cy="11308556"/>
          </a:xfrm>
          <a:prstGeom prst="rect">
            <a:avLst/>
          </a:prstGeom>
        </p:spPr>
      </p:pic>
      <p:sp>
        <p:nvSpPr>
          <p:cNvPr id="6" name="object 6"/>
          <p:cNvSpPr txBox="1"/>
          <p:nvPr/>
        </p:nvSpPr>
        <p:spPr>
          <a:xfrm>
            <a:off x="4480354" y="2458764"/>
            <a:ext cx="1393190" cy="266098"/>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1650" i="1" spc="-25" dirty="0">
                <a:solidFill>
                  <a:srgbClr val="FFFFFF"/>
                </a:solidFill>
                <a:latin typeface="Gentona-SemiBoldItalic"/>
                <a:cs typeface="Gentona-SemiBoldItalic"/>
              </a:rPr>
              <a:t> </a:t>
            </a:r>
            <a:endParaRPr sz="1650" dirty="0">
              <a:latin typeface="Gentona-SemiBoldItalic"/>
              <a:cs typeface="Gentona-SemiBoldItalic"/>
            </a:endParaRPr>
          </a:p>
        </p:txBody>
      </p:sp>
      <p:pic>
        <p:nvPicPr>
          <p:cNvPr id="11" name="Picture 10" descr="Text&#10;&#10;Description automatically generated">
            <a:extLst>
              <a:ext uri="{FF2B5EF4-FFF2-40B4-BE49-F238E27FC236}">
                <a16:creationId xmlns:a16="http://schemas.microsoft.com/office/drawing/2014/main" id="{7C6F64DC-2A40-27AB-FF5A-9825034A00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3849" y="205126"/>
            <a:ext cx="2884375" cy="455427"/>
          </a:xfrm>
          <a:prstGeom prst="rect">
            <a:avLst/>
          </a:prstGeom>
        </p:spPr>
      </p:pic>
      <p:sp>
        <p:nvSpPr>
          <p:cNvPr id="2" name="TextBox 1"/>
          <p:cNvSpPr txBox="1"/>
          <p:nvPr/>
        </p:nvSpPr>
        <p:spPr>
          <a:xfrm>
            <a:off x="755650" y="2779155"/>
            <a:ext cx="18059400" cy="7478970"/>
          </a:xfrm>
          <a:prstGeom prst="rect">
            <a:avLst/>
          </a:prstGeom>
          <a:noFill/>
        </p:spPr>
        <p:txBody>
          <a:bodyPr wrap="square" rtlCol="0">
            <a:spAutoFit/>
          </a:bodyPr>
          <a:lstStyle/>
          <a:p>
            <a:r>
              <a:rPr lang="en-US" sz="4000" dirty="0">
                <a:solidFill>
                  <a:schemeClr val="bg1"/>
                </a:solidFill>
              </a:rPr>
              <a:t>After you click on the register button, you will see a new page load up that has the visitor profile information like name and email address. Please put in the visitor’s personal email address in the CC email if you know they have not used their UF email address yet. The page will also be broken down by four different sections:</a:t>
            </a:r>
          </a:p>
          <a:p>
            <a:endParaRPr lang="en-US" sz="4000" dirty="0">
              <a:solidFill>
                <a:schemeClr val="bg1"/>
              </a:solidFill>
            </a:endParaRPr>
          </a:p>
          <a:p>
            <a:pPr marL="571500" lvl="0" indent="-571500">
              <a:buFont typeface="Arial" panose="020B0604020202020204" pitchFamily="34" charset="0"/>
              <a:buChar char="•"/>
            </a:pPr>
            <a:r>
              <a:rPr lang="en-US" sz="4000" b="1" dirty="0">
                <a:solidFill>
                  <a:schemeClr val="bg1"/>
                </a:solidFill>
              </a:rPr>
              <a:t>Initial DS-2019 Request for a J-1 Exchange Visitor</a:t>
            </a:r>
            <a:endParaRPr lang="en-US" sz="4000" dirty="0">
              <a:solidFill>
                <a:schemeClr val="bg1"/>
              </a:solidFill>
            </a:endParaRPr>
          </a:p>
          <a:p>
            <a:pPr marL="571500" lvl="0" indent="-571500">
              <a:buFont typeface="Arial" panose="020B0604020202020204" pitchFamily="34" charset="0"/>
              <a:buChar char="•"/>
            </a:pPr>
            <a:r>
              <a:rPr lang="en-US" sz="4000" b="1" dirty="0">
                <a:solidFill>
                  <a:schemeClr val="bg1"/>
                </a:solidFill>
              </a:rPr>
              <a:t>Academic Objective Information (J)</a:t>
            </a:r>
            <a:endParaRPr lang="en-US" sz="4000" dirty="0">
              <a:solidFill>
                <a:schemeClr val="bg1"/>
              </a:solidFill>
            </a:endParaRPr>
          </a:p>
          <a:p>
            <a:pPr marL="571500" lvl="0" indent="-571500">
              <a:buFont typeface="Arial" panose="020B0604020202020204" pitchFamily="34" charset="0"/>
              <a:buChar char="•"/>
            </a:pPr>
            <a:r>
              <a:rPr lang="en-US" sz="4000" b="1" dirty="0">
                <a:solidFill>
                  <a:schemeClr val="bg1"/>
                </a:solidFill>
              </a:rPr>
              <a:t>Financial Information (J)</a:t>
            </a:r>
            <a:endParaRPr lang="en-US" sz="4000" dirty="0">
              <a:solidFill>
                <a:schemeClr val="bg1"/>
              </a:solidFill>
            </a:endParaRPr>
          </a:p>
          <a:p>
            <a:pPr marL="571500" lvl="0" indent="-571500">
              <a:buFont typeface="Arial" panose="020B0604020202020204" pitchFamily="34" charset="0"/>
              <a:buChar char="•"/>
            </a:pPr>
            <a:r>
              <a:rPr lang="en-US" sz="4000" b="1" dirty="0">
                <a:solidFill>
                  <a:schemeClr val="bg1"/>
                </a:solidFill>
              </a:rPr>
              <a:t>Site of Activity Information</a:t>
            </a:r>
          </a:p>
          <a:p>
            <a:pPr lvl="0"/>
            <a:endParaRPr lang="en-US" sz="4000" dirty="0">
              <a:solidFill>
                <a:schemeClr val="bg1"/>
              </a:solidFill>
            </a:endParaRPr>
          </a:p>
          <a:p>
            <a:r>
              <a:rPr lang="en-US" sz="4000" dirty="0">
                <a:solidFill>
                  <a:schemeClr val="bg1"/>
                </a:solidFill>
              </a:rPr>
              <a:t>Each section have a certain questions that will need filled-in before you can submit the request. </a:t>
            </a:r>
          </a:p>
        </p:txBody>
      </p:sp>
      <p:sp>
        <p:nvSpPr>
          <p:cNvPr id="7" name="Title 3"/>
          <p:cNvSpPr txBox="1">
            <a:spLocks/>
          </p:cNvSpPr>
          <p:nvPr/>
        </p:nvSpPr>
        <p:spPr>
          <a:xfrm>
            <a:off x="-13845" y="513802"/>
            <a:ext cx="18440400" cy="1431161"/>
          </a:xfrm>
          <a:prstGeom prst="rect">
            <a:avLst/>
          </a:prstGeom>
        </p:spPr>
        <p:txBody>
          <a:bodyPr/>
          <a:lstStyle>
            <a:lvl1pPr>
              <a:defRPr>
                <a:latin typeface="+mj-lt"/>
                <a:ea typeface="+mj-ea"/>
                <a:cs typeface="+mj-cs"/>
              </a:defRPr>
            </a:lvl1pPr>
          </a:lstStyle>
          <a:p>
            <a:pPr algn="ctr"/>
            <a:r>
              <a:rPr lang="en-US" sz="6000" kern="0" dirty="0">
                <a:solidFill>
                  <a:schemeClr val="bg1"/>
                </a:solidFill>
              </a:rPr>
              <a:t>Entering Information</a:t>
            </a:r>
          </a:p>
        </p:txBody>
      </p:sp>
    </p:spTree>
    <p:extLst>
      <p:ext uri="{BB962C8B-B14F-4D97-AF65-F5344CB8AC3E}">
        <p14:creationId xmlns:p14="http://schemas.microsoft.com/office/powerpoint/2010/main" val="2922479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6350" y="-136525"/>
            <a:ext cx="20269200" cy="11460955"/>
          </a:xfrm>
          <a:prstGeom prst="rect">
            <a:avLst/>
          </a:prstGeom>
        </p:spPr>
      </p:pic>
      <p:pic>
        <p:nvPicPr>
          <p:cNvPr id="16" name="Picture 15" descr="Text&#10;&#10;Description automatically generated">
            <a:extLst>
              <a:ext uri="{FF2B5EF4-FFF2-40B4-BE49-F238E27FC236}">
                <a16:creationId xmlns:a16="http://schemas.microsoft.com/office/drawing/2014/main" id="{4A5F4107-CA27-5C43-B78F-E8559ED20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86250" y="244475"/>
            <a:ext cx="2869324" cy="457200"/>
          </a:xfrm>
          <a:prstGeom prst="rect">
            <a:avLst/>
          </a:prstGeom>
        </p:spPr>
      </p:pic>
      <p:sp>
        <p:nvSpPr>
          <p:cNvPr id="4" name="Title 3"/>
          <p:cNvSpPr>
            <a:spLocks noGrp="1"/>
          </p:cNvSpPr>
          <p:nvPr>
            <p:ph type="title"/>
          </p:nvPr>
        </p:nvSpPr>
        <p:spPr>
          <a:xfrm>
            <a:off x="374650" y="244475"/>
            <a:ext cx="16230600" cy="1846659"/>
          </a:xfrm>
        </p:spPr>
        <p:txBody>
          <a:bodyPr/>
          <a:lstStyle/>
          <a:p>
            <a:pPr algn="ctr"/>
            <a:r>
              <a:rPr lang="en-US" sz="6000" b="0" dirty="0">
                <a:solidFill>
                  <a:schemeClr val="tx1"/>
                </a:solidFill>
              </a:rPr>
              <a:t>Initial DS-2019 Request for a J-1 Exchange Visitor</a:t>
            </a:r>
          </a:p>
        </p:txBody>
      </p:sp>
      <p:sp>
        <p:nvSpPr>
          <p:cNvPr id="2" name="TextBox 1"/>
          <p:cNvSpPr txBox="1"/>
          <p:nvPr/>
        </p:nvSpPr>
        <p:spPr>
          <a:xfrm>
            <a:off x="374650" y="2759075"/>
            <a:ext cx="18669000" cy="8402300"/>
          </a:xfrm>
          <a:prstGeom prst="rect">
            <a:avLst/>
          </a:prstGeom>
          <a:noFill/>
        </p:spPr>
        <p:txBody>
          <a:bodyPr wrap="square" rtlCol="0">
            <a:spAutoFit/>
          </a:bodyPr>
          <a:lstStyle/>
          <a:p>
            <a:r>
              <a:rPr lang="en-US" sz="3600" b="1" u="sng" dirty="0"/>
              <a:t>RISC office approval</a:t>
            </a:r>
            <a:endParaRPr lang="en-US" sz="3600" dirty="0"/>
          </a:p>
          <a:p>
            <a:r>
              <a:rPr lang="en-US" sz="3600" dirty="0"/>
              <a:t>First, you will need to reach out to the RISC office to see what their process is to get their approval to invite your visitor. </a:t>
            </a:r>
          </a:p>
          <a:p>
            <a:endParaRPr lang="en-US" sz="3600" dirty="0"/>
          </a:p>
          <a:p>
            <a:r>
              <a:rPr lang="en-US" sz="3600" b="1" u="sng" dirty="0"/>
              <a:t>Upload Documents</a:t>
            </a:r>
            <a:endParaRPr lang="en-US" sz="3600" dirty="0"/>
          </a:p>
          <a:p>
            <a:r>
              <a:rPr lang="en-US" sz="3600" dirty="0"/>
              <a:t>Second, you will be asked is to upload documents for the J1 visitor. These documents will need to be under one PDF document (merged together). If you try to upload a second document, it will override the previous one. </a:t>
            </a:r>
          </a:p>
          <a:p>
            <a:r>
              <a:rPr lang="en-US" sz="3600" dirty="0"/>
              <a:t> </a:t>
            </a:r>
          </a:p>
          <a:p>
            <a:r>
              <a:rPr lang="en-US" sz="3600" b="1" u="sng" dirty="0"/>
              <a:t>Upload Electronic Waybill – OPTIONAL! </a:t>
            </a:r>
            <a:endParaRPr lang="en-US" sz="3600" dirty="0"/>
          </a:p>
          <a:p>
            <a:r>
              <a:rPr lang="en-US" sz="3600" dirty="0"/>
              <a:t>DS2019s will be made available electronically to scholars, but if you would like us to physically mail DS2019s, you will need to upload a waybill/shipping label for EVS to ship the J1 visitor their DS-2019 to them. EVS will not send a DS-2019 through the USPS since EVS does not have the mail tracked. If you do not have a waybill/shipping label uploaded, the DS-2019 will be available online for them to download and print at home. </a:t>
            </a:r>
          </a:p>
        </p:txBody>
      </p:sp>
    </p:spTree>
    <p:extLst>
      <p:ext uri="{BB962C8B-B14F-4D97-AF65-F5344CB8AC3E}">
        <p14:creationId xmlns:p14="http://schemas.microsoft.com/office/powerpoint/2010/main" val="209784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outdoor, blue, high, day&#10;&#10;Description automatically generated">
            <a:extLst>
              <a:ext uri="{FF2B5EF4-FFF2-40B4-BE49-F238E27FC236}">
                <a16:creationId xmlns:a16="http://schemas.microsoft.com/office/drawing/2014/main" id="{00385D37-B24B-7845-8023-EF9C45118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9" y="0"/>
            <a:ext cx="20104100" cy="11308556"/>
          </a:xfrm>
          <a:prstGeom prst="rect">
            <a:avLst/>
          </a:prstGeom>
        </p:spPr>
      </p:pic>
      <p:sp>
        <p:nvSpPr>
          <p:cNvPr id="6" name="object 6"/>
          <p:cNvSpPr txBox="1"/>
          <p:nvPr/>
        </p:nvSpPr>
        <p:spPr>
          <a:xfrm>
            <a:off x="4480354" y="2458764"/>
            <a:ext cx="1393190" cy="266098"/>
          </a:xfrm>
          <a:prstGeom prst="rect">
            <a:avLst/>
          </a:prstGeom>
        </p:spPr>
        <p:txBody>
          <a:bodyPr vert="horz" wrap="square" lIns="0" tIns="12065" rIns="0" bIns="0" rtlCol="0">
            <a:spAutoFit/>
          </a:bodyPr>
          <a:lstStyle/>
          <a:p>
            <a:pPr marL="12700">
              <a:lnSpc>
                <a:spcPct val="100000"/>
              </a:lnSpc>
              <a:spcBef>
                <a:spcPts val="95"/>
              </a:spcBef>
              <a:tabLst>
                <a:tab pos="1024255" algn="l"/>
              </a:tabLst>
            </a:pPr>
            <a:r>
              <a:rPr sz="1650" i="1" spc="-25" dirty="0">
                <a:solidFill>
                  <a:srgbClr val="FFFFFF"/>
                </a:solidFill>
                <a:latin typeface="Gentona-SemiBoldItalic"/>
                <a:cs typeface="Gentona-SemiBoldItalic"/>
              </a:rPr>
              <a:t> </a:t>
            </a:r>
            <a:endParaRPr sz="1650" dirty="0">
              <a:latin typeface="Gentona-SemiBoldItalic"/>
              <a:cs typeface="Gentona-SemiBoldItalic"/>
            </a:endParaRPr>
          </a:p>
        </p:txBody>
      </p:sp>
      <p:pic>
        <p:nvPicPr>
          <p:cNvPr id="11" name="Picture 10" descr="Text&#10;&#10;Description automatically generated">
            <a:extLst>
              <a:ext uri="{FF2B5EF4-FFF2-40B4-BE49-F238E27FC236}">
                <a16:creationId xmlns:a16="http://schemas.microsoft.com/office/drawing/2014/main" id="{7C6F64DC-2A40-27AB-FF5A-9825034A00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3849" y="205126"/>
            <a:ext cx="2884375" cy="455427"/>
          </a:xfrm>
          <a:prstGeom prst="rect">
            <a:avLst/>
          </a:prstGeom>
        </p:spPr>
      </p:pic>
      <p:sp>
        <p:nvSpPr>
          <p:cNvPr id="5" name="TextBox 4"/>
          <p:cNvSpPr txBox="1"/>
          <p:nvPr/>
        </p:nvSpPr>
        <p:spPr>
          <a:xfrm>
            <a:off x="298450" y="3153960"/>
            <a:ext cx="17644672" cy="1938992"/>
          </a:xfrm>
          <a:prstGeom prst="rect">
            <a:avLst/>
          </a:prstGeom>
          <a:noFill/>
        </p:spPr>
        <p:txBody>
          <a:bodyPr wrap="square" rtlCol="0">
            <a:spAutoFit/>
          </a:bodyPr>
          <a:lstStyle/>
          <a:p>
            <a:r>
              <a:rPr lang="en-US" sz="4000" b="1" u="sng" dirty="0">
                <a:solidFill>
                  <a:schemeClr val="bg1"/>
                </a:solidFill>
              </a:rPr>
              <a:t>Please select the English proficiency confirmation for this request</a:t>
            </a:r>
            <a:endParaRPr lang="en-US" sz="4000" dirty="0">
              <a:solidFill>
                <a:schemeClr val="bg1"/>
              </a:solidFill>
            </a:endParaRPr>
          </a:p>
          <a:p>
            <a:endParaRPr lang="en-US" sz="4000" dirty="0">
              <a:solidFill>
                <a:schemeClr val="bg1"/>
              </a:solidFill>
            </a:endParaRPr>
          </a:p>
          <a:p>
            <a:r>
              <a:rPr lang="en-US" sz="4000" dirty="0">
                <a:solidFill>
                  <a:schemeClr val="bg1"/>
                </a:solidFill>
              </a:rPr>
              <a:t>There will be a drop-down selection for you to pick for the English Proficiency:</a:t>
            </a:r>
          </a:p>
        </p:txBody>
      </p:sp>
      <p:pic>
        <p:nvPicPr>
          <p:cNvPr id="10" name="Picture 9"/>
          <p:cNvPicPr/>
          <p:nvPr/>
        </p:nvPicPr>
        <p:blipFill rotWithShape="1">
          <a:blip r:embed="rId4"/>
          <a:srcRect b="41123"/>
          <a:stretch/>
        </p:blipFill>
        <p:spPr>
          <a:xfrm>
            <a:off x="5176949" y="5402442"/>
            <a:ext cx="5971186" cy="1743368"/>
          </a:xfrm>
          <a:prstGeom prst="rect">
            <a:avLst/>
          </a:prstGeom>
          <a:effectLst>
            <a:glow rad="228600">
              <a:schemeClr val="accent1">
                <a:satMod val="175000"/>
                <a:alpha val="40000"/>
              </a:schemeClr>
            </a:glow>
            <a:outerShdw blurRad="76200" dir="18900000" sy="23000" kx="-1200000" algn="bl" rotWithShape="0">
              <a:prstClr val="black">
                <a:alpha val="20000"/>
              </a:prstClr>
            </a:outerShdw>
          </a:effectLst>
        </p:spPr>
      </p:pic>
      <p:sp>
        <p:nvSpPr>
          <p:cNvPr id="8" name="TextBox 7"/>
          <p:cNvSpPr txBox="1"/>
          <p:nvPr/>
        </p:nvSpPr>
        <p:spPr>
          <a:xfrm>
            <a:off x="1169874" y="7874099"/>
            <a:ext cx="18516600" cy="3785652"/>
          </a:xfrm>
          <a:prstGeom prst="rect">
            <a:avLst/>
          </a:prstGeom>
          <a:noFill/>
        </p:spPr>
        <p:txBody>
          <a:bodyPr wrap="square" rtlCol="0">
            <a:spAutoFit/>
          </a:bodyPr>
          <a:lstStyle/>
          <a:p>
            <a:r>
              <a:rPr lang="en-US" sz="4000" dirty="0">
                <a:solidFill>
                  <a:schemeClr val="bg1"/>
                </a:solidFill>
              </a:rPr>
              <a:t>The exchange visitor will only need to do one of these selections.</a:t>
            </a:r>
          </a:p>
          <a:p>
            <a:r>
              <a:rPr lang="en-US" sz="4000" dirty="0">
                <a:solidFill>
                  <a:schemeClr val="bg1"/>
                </a:solidFill>
              </a:rPr>
              <a:t>	Exempt - citizenship in one of the exempt countries (list is on our website)</a:t>
            </a:r>
          </a:p>
          <a:p>
            <a:r>
              <a:rPr lang="en-US" sz="4000" dirty="0">
                <a:solidFill>
                  <a:schemeClr val="bg1"/>
                </a:solidFill>
              </a:rPr>
              <a:t>	English institution graduation - within the last 4 years only</a:t>
            </a:r>
          </a:p>
          <a:p>
            <a:r>
              <a:rPr lang="en-US" sz="4000" dirty="0">
                <a:solidFill>
                  <a:schemeClr val="bg1"/>
                </a:solidFill>
              </a:rPr>
              <a:t>	English test score (IELTS, TOEFL, PTE, </a:t>
            </a:r>
            <a:r>
              <a:rPr lang="en-US" sz="4000" dirty="0" err="1">
                <a:solidFill>
                  <a:schemeClr val="bg1"/>
                </a:solidFill>
              </a:rPr>
              <a:t>etc</a:t>
            </a:r>
            <a:r>
              <a:rPr lang="en-US" sz="4000" dirty="0">
                <a:solidFill>
                  <a:schemeClr val="bg1"/>
                </a:solidFill>
              </a:rPr>
              <a:t>…) within the last 2 years</a:t>
            </a:r>
          </a:p>
          <a:p>
            <a:r>
              <a:rPr lang="en-US" sz="4000" dirty="0">
                <a:solidFill>
                  <a:schemeClr val="bg1"/>
                </a:solidFill>
              </a:rPr>
              <a:t>	English3 – minimum 3.0 on English3 INTERVIEW (NOT TEST), within the last 2 years</a:t>
            </a:r>
          </a:p>
          <a:p>
            <a:endParaRPr lang="en-US" sz="4000" dirty="0">
              <a:solidFill>
                <a:schemeClr val="bg1"/>
              </a:solidFill>
            </a:endParaRPr>
          </a:p>
        </p:txBody>
      </p:sp>
      <p:sp>
        <p:nvSpPr>
          <p:cNvPr id="9" name="Rectangle 8"/>
          <p:cNvSpPr/>
          <p:nvPr/>
        </p:nvSpPr>
        <p:spPr>
          <a:xfrm>
            <a:off x="555731" y="175557"/>
            <a:ext cx="16611599" cy="2492990"/>
          </a:xfrm>
          <a:prstGeom prst="rect">
            <a:avLst/>
          </a:prstGeom>
        </p:spPr>
        <p:txBody>
          <a:bodyPr wrap="square">
            <a:spAutoFit/>
          </a:bodyPr>
          <a:lstStyle/>
          <a:p>
            <a:pPr algn="ctr"/>
            <a:r>
              <a:rPr lang="en-US" sz="6000" dirty="0">
                <a:solidFill>
                  <a:schemeClr val="bg1"/>
                </a:solidFill>
              </a:rPr>
              <a:t>Initial DS-2019 Request for a J-1 Exchange Visitor Cont</a:t>
            </a:r>
            <a:r>
              <a:rPr lang="en-US" sz="9600" dirty="0">
                <a:solidFill>
                  <a:schemeClr val="bg1"/>
                </a:solidFill>
              </a:rPr>
              <a:t>.</a:t>
            </a:r>
          </a:p>
        </p:txBody>
      </p:sp>
      <p:pic>
        <p:nvPicPr>
          <p:cNvPr id="2" name="Picture 1">
            <a:extLst>
              <a:ext uri="{FF2B5EF4-FFF2-40B4-BE49-F238E27FC236}">
                <a16:creationId xmlns:a16="http://schemas.microsoft.com/office/drawing/2014/main" id="{856F1C0B-8B1B-857B-0E83-4C352D34C2F5}"/>
              </a:ext>
            </a:extLst>
          </p:cNvPr>
          <p:cNvPicPr>
            <a:picLocks noChangeAspect="1"/>
          </p:cNvPicPr>
          <p:nvPr/>
        </p:nvPicPr>
        <p:blipFill rotWithShape="1">
          <a:blip r:embed="rId5"/>
          <a:srcRect t="75788" r="18282" b="3551"/>
          <a:stretch/>
        </p:blipFill>
        <p:spPr>
          <a:xfrm>
            <a:off x="4865874" y="7145810"/>
            <a:ext cx="6282261" cy="707886"/>
          </a:xfrm>
          <a:prstGeom prst="rect">
            <a:avLst/>
          </a:prstGeom>
        </p:spPr>
      </p:pic>
    </p:spTree>
    <p:extLst>
      <p:ext uri="{BB962C8B-B14F-4D97-AF65-F5344CB8AC3E}">
        <p14:creationId xmlns:p14="http://schemas.microsoft.com/office/powerpoint/2010/main" val="3633675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6350" y="-136525"/>
            <a:ext cx="20269200" cy="11460955"/>
          </a:xfrm>
          <a:prstGeom prst="rect">
            <a:avLst/>
          </a:prstGeom>
        </p:spPr>
      </p:pic>
      <p:pic>
        <p:nvPicPr>
          <p:cNvPr id="16" name="Picture 15" descr="Text&#10;&#10;Description automatically generated">
            <a:extLst>
              <a:ext uri="{FF2B5EF4-FFF2-40B4-BE49-F238E27FC236}">
                <a16:creationId xmlns:a16="http://schemas.microsoft.com/office/drawing/2014/main" id="{4A5F4107-CA27-5C43-B78F-E8559ED20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86250" y="244475"/>
            <a:ext cx="2869324" cy="457200"/>
          </a:xfrm>
          <a:prstGeom prst="rect">
            <a:avLst/>
          </a:prstGeom>
        </p:spPr>
      </p:pic>
      <p:sp>
        <p:nvSpPr>
          <p:cNvPr id="5" name="TextBox 4"/>
          <p:cNvSpPr txBox="1"/>
          <p:nvPr/>
        </p:nvSpPr>
        <p:spPr>
          <a:xfrm>
            <a:off x="405716" y="242861"/>
            <a:ext cx="19419774" cy="9787295"/>
          </a:xfrm>
          <a:prstGeom prst="rect">
            <a:avLst/>
          </a:prstGeom>
          <a:noFill/>
        </p:spPr>
        <p:txBody>
          <a:bodyPr wrap="square" rtlCol="0">
            <a:spAutoFit/>
          </a:bodyPr>
          <a:lstStyle/>
          <a:p>
            <a:r>
              <a:rPr lang="en-US" sz="3600" b="1" i="1" dirty="0"/>
              <a:t>Exempt </a:t>
            </a:r>
            <a:r>
              <a:rPr lang="en-US" sz="3600" dirty="0"/>
              <a:t>- You will select exempt if the exchange visitor meets the English Exemption: </a:t>
            </a:r>
            <a:r>
              <a:rPr lang="en-US" sz="3600" u="sng" dirty="0">
                <a:hlinkClick r:id="rId4"/>
              </a:rPr>
              <a:t>http://www.ufic.ufl.edu/EVS/CountriesExemptfromEnglishProficiency.pdf</a:t>
            </a:r>
            <a:endParaRPr lang="en-US" sz="3600" dirty="0"/>
          </a:p>
          <a:p>
            <a:endParaRPr lang="en-US" sz="3600" b="1" i="1" dirty="0"/>
          </a:p>
          <a:p>
            <a:r>
              <a:rPr lang="en-US" sz="3600" b="1" i="1" dirty="0"/>
              <a:t>English Institution Graduation</a:t>
            </a:r>
            <a:r>
              <a:rPr lang="en-US" sz="3600" dirty="0"/>
              <a:t> - If the exchange visitor went to an English institution that taught their courses in English and graduated. Only accepted if they graduate in the past 4 years. We do not accept current enrollment in a degree program as evidence of English proficiency.</a:t>
            </a:r>
          </a:p>
          <a:p>
            <a:endParaRPr lang="en-US" sz="3600" b="1" i="1" dirty="0"/>
          </a:p>
          <a:p>
            <a:r>
              <a:rPr lang="en-US" sz="3600" b="1" i="1" dirty="0"/>
              <a:t>English Test Score -</a:t>
            </a:r>
            <a:r>
              <a:rPr lang="en-US" sz="3600" dirty="0"/>
              <a:t> If you are going to use an English test score that the exchange visitor took or you want them to take an English test. These tests can be International English Language Testing System (IELTS), Test of English as a Foreign Language internet-based test (TOEFL iBT), Pearson Tests of English (PTE) or Common European Framework (CEFR) taken within the last 2 years and meet our minimum scoring requirements.</a:t>
            </a:r>
          </a:p>
          <a:p>
            <a:endParaRPr lang="en-US" sz="3600" b="1" dirty="0"/>
          </a:p>
          <a:p>
            <a:r>
              <a:rPr lang="en-US" sz="3600" b="1" dirty="0"/>
              <a:t>English3</a:t>
            </a:r>
            <a:r>
              <a:rPr lang="en-US" sz="3600" dirty="0"/>
              <a:t> - If your department feels more comfortable to have the exchange visitor do an English3 interview, then you will select this one. Please submit their Englsih3 Interview score (minimum 3.0) in the combined pdf during the submission. The English3 Interview score can take up to 72 hours to upload in the system. </a:t>
            </a:r>
          </a:p>
          <a:p>
            <a:endParaRPr lang="en-US" dirty="0"/>
          </a:p>
        </p:txBody>
      </p:sp>
    </p:spTree>
    <p:extLst>
      <p:ext uri="{BB962C8B-B14F-4D97-AF65-F5344CB8AC3E}">
        <p14:creationId xmlns:p14="http://schemas.microsoft.com/office/powerpoint/2010/main" val="931194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TotalTime>
  <Words>2068</Words>
  <Application>Microsoft Office PowerPoint</Application>
  <PresentationFormat>Custom</PresentationFormat>
  <Paragraphs>138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Gentona-SemiBoldItalic</vt:lpstr>
      <vt:lpstr>Obviously-ExtdBlck</vt:lpstr>
      <vt:lpstr>Obviously-WideSemi</vt:lpstr>
      <vt:lpstr>Office Theme</vt:lpstr>
      <vt:lpstr>PowerPoint Presentation</vt:lpstr>
      <vt:lpstr>PowerPoint Presentation</vt:lpstr>
      <vt:lpstr>Submitting Initial Request</vt:lpstr>
      <vt:lpstr>PowerPoint Presentation</vt:lpstr>
      <vt:lpstr>Selecting the Exchange Visitor </vt:lpstr>
      <vt:lpstr>PowerPoint Presentation</vt:lpstr>
      <vt:lpstr>Initial DS-2019 Request for a J-1 Exchange Visitor</vt:lpstr>
      <vt:lpstr>PowerPoint Presentation</vt:lpstr>
      <vt:lpstr>PowerPoint Presentation</vt:lpstr>
      <vt:lpstr>PowerPoint Presentation</vt:lpstr>
      <vt:lpstr>Initial DS-2019 Request for a J-1 Exchange Visitor Cont. </vt:lpstr>
      <vt:lpstr>Initial DS-2019 Request for a J-1 Exchange Visitor Cont.</vt:lpstr>
      <vt:lpstr>PowerPoint Presentation</vt:lpstr>
      <vt:lpstr>Academic Objective Information Cont. </vt:lpstr>
      <vt:lpstr>PowerPoint Presentation</vt:lpstr>
      <vt:lpstr>Site of Activity Information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Caerbannog</dc:creator>
  <cp:lastModifiedBy>LeCuyer,Dana L</cp:lastModifiedBy>
  <cp:revision>64</cp:revision>
  <dcterms:created xsi:type="dcterms:W3CDTF">2021-09-07T15:14:09Z</dcterms:created>
  <dcterms:modified xsi:type="dcterms:W3CDTF">2024-02-15T14:49:56Z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2021-08-17T00:00:00Z</vt:filetime>
  </property>
  <property fmtid="{D5CDD505-2E9C-101B-9397-08002B2CF9AE}" pid="3" name="Creator">
    <vt:lpwstr>Adobe InDesign 16.1 (Macintosh)</vt:lpwstr>
  </property>
  <property fmtid="{D5CDD505-2E9C-101B-9397-08002B2CF9AE}" pid="4" name="LastSaved">
    <vt:filetime>2021-09-07T00:00:00Z</vt:filetime>
  </property>
</Properties>
</file>