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22"/>
  </p:notesMasterIdLst>
  <p:handoutMasterIdLst>
    <p:handoutMasterId r:id="rId23"/>
  </p:handoutMasterIdLst>
  <p:sldIdLst>
    <p:sldId id="474" r:id="rId5"/>
    <p:sldId id="475" r:id="rId6"/>
    <p:sldId id="476" r:id="rId7"/>
    <p:sldId id="337" r:id="rId8"/>
    <p:sldId id="446" r:id="rId9"/>
    <p:sldId id="452" r:id="rId10"/>
    <p:sldId id="465" r:id="rId11"/>
    <p:sldId id="450" r:id="rId12"/>
    <p:sldId id="454" r:id="rId13"/>
    <p:sldId id="467" r:id="rId14"/>
    <p:sldId id="468" r:id="rId15"/>
    <p:sldId id="469" r:id="rId16"/>
    <p:sldId id="470" r:id="rId17"/>
    <p:sldId id="473" r:id="rId18"/>
    <p:sldId id="477" r:id="rId19"/>
    <p:sldId id="478" r:id="rId20"/>
    <p:sldId id="480"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231CCD-8EA7-4EA6-A016-D050A9B26F82}">
          <p14:sldIdLst>
            <p14:sldId id="474"/>
            <p14:sldId id="475"/>
            <p14:sldId id="476"/>
            <p14:sldId id="337"/>
            <p14:sldId id="446"/>
            <p14:sldId id="452"/>
            <p14:sldId id="465"/>
            <p14:sldId id="450"/>
            <p14:sldId id="454"/>
            <p14:sldId id="467"/>
            <p14:sldId id="468"/>
            <p14:sldId id="469"/>
            <p14:sldId id="470"/>
            <p14:sldId id="473"/>
            <p14:sldId id="477"/>
            <p14:sldId id="478"/>
            <p14:sldId id="480"/>
          </p14:sldIdLst>
        </p14:section>
      </p14:sectionLst>
    </p:ext>
    <p:ext uri="{EFAFB233-063F-42B5-8137-9DF3F51BA10A}">
      <p15:sldGuideLst xmlns:p15="http://schemas.microsoft.com/office/powerpoint/2012/main">
        <p15:guide id="1" orient="horz" pos="4000">
          <p15:clr>
            <a:srgbClr val="A4A3A4"/>
          </p15:clr>
        </p15:guide>
        <p15:guide id="2" pos="347">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500"/>
    <a:srgbClr val="008000"/>
    <a:srgbClr val="008080"/>
    <a:srgbClr val="892F5D"/>
    <a:srgbClr val="000000"/>
    <a:srgbClr val="9999FF"/>
    <a:srgbClr val="009900"/>
    <a:srgbClr val="913B4F"/>
    <a:srgbClr val="CCCCFF"/>
    <a:srgbClr val="76C5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651" autoAdjust="0"/>
    <p:restoredTop sz="66163" autoAdjust="0"/>
  </p:normalViewPr>
  <p:slideViewPr>
    <p:cSldViewPr snapToGrid="0" showGuides="1">
      <p:cViewPr varScale="1">
        <p:scale>
          <a:sx n="106" d="100"/>
          <a:sy n="106" d="100"/>
        </p:scale>
        <p:origin x="408" y="78"/>
      </p:cViewPr>
      <p:guideLst>
        <p:guide orient="horz" pos="4000"/>
        <p:guide pos="34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p:scale>
          <a:sx n="70" d="100"/>
          <a:sy n="70" d="100"/>
        </p:scale>
        <p:origin x="4164" y="55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z="1400" dirty="0"/>
              <a:t>VFA Advisory Update – Spring 2018 </a:t>
            </a:r>
          </a:p>
        </p:txBody>
      </p:sp>
      <p:sp>
        <p:nvSpPr>
          <p:cNvPr id="4" name="Footer Placeholder 3"/>
          <p:cNvSpPr>
            <a:spLocks noGrp="1"/>
          </p:cNvSpPr>
          <p:nvPr>
            <p:ph type="ftr" sz="quarter" idx="2"/>
          </p:nvPr>
        </p:nvSpPr>
        <p:spPr>
          <a:xfrm>
            <a:off x="0" y="8829261"/>
            <a:ext cx="6302829" cy="402024"/>
          </a:xfrm>
          <a:prstGeom prst="rect">
            <a:avLst/>
          </a:prstGeom>
        </p:spPr>
        <p:txBody>
          <a:bodyPr vert="horz" lIns="93324" tIns="46662" rIns="93324" bIns="46662" rtlCol="0" anchor="b"/>
          <a:lstStyle>
            <a:lvl1pPr algn="l">
              <a:defRPr sz="1200"/>
            </a:lvl1pPr>
          </a:lstStyle>
          <a:p>
            <a:r>
              <a:rPr lang="en-US" sz="1400" dirty="0">
                <a:latin typeface="Arial" panose="020B0604020202020204" pitchFamily="34" charset="0"/>
                <a:cs typeface="Arial" panose="020B0604020202020204" pitchFamily="34" charset="0"/>
              </a:rPr>
              <a:t>For broker-dealer use only. Not for use with the public. 35672642_0519D</a:t>
            </a:r>
            <a:endParaRPr lang="en-US" sz="1400" dirty="0"/>
          </a:p>
        </p:txBody>
      </p:sp>
    </p:spTree>
    <p:extLst>
      <p:ext uri="{BB962C8B-B14F-4D97-AF65-F5344CB8AC3E}">
        <p14:creationId xmlns:p14="http://schemas.microsoft.com/office/powerpoint/2010/main" val="1935962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5ED147AB-6DE9-48AF-B533-6EEBAC5FD945}" type="datetimeFigureOut">
              <a:rPr lang="en-US" smtClean="0"/>
              <a:t>8/18/2020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95A4305F-5687-47BD-99D5-386B0F34757B}" type="slidenum">
              <a:rPr lang="en-US" smtClean="0"/>
              <a:t>‹#›</a:t>
            </a:fld>
            <a:endParaRPr lang="en-US"/>
          </a:p>
        </p:txBody>
      </p:sp>
    </p:spTree>
    <p:extLst>
      <p:ext uri="{BB962C8B-B14F-4D97-AF65-F5344CB8AC3E}">
        <p14:creationId xmlns:p14="http://schemas.microsoft.com/office/powerpoint/2010/main" val="717810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50" indent="-285711"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4" indent="-228569" eaLnBrk="0" hangingPunct="0">
              <a:defRPr>
                <a:solidFill>
                  <a:schemeClr val="tx1"/>
                </a:solidFill>
                <a:latin typeface="Arial" pitchFamily="34" charset="0"/>
                <a:cs typeface="Arial" pitchFamily="34" charset="0"/>
              </a:defRPr>
            </a:lvl4pPr>
            <a:lvl5pPr marL="2057122" indent="-228569" eaLnBrk="0" hangingPunct="0">
              <a:defRPr>
                <a:solidFill>
                  <a:schemeClr val="tx1"/>
                </a:solidFill>
                <a:latin typeface="Arial" pitchFamily="34" charset="0"/>
                <a:cs typeface="Arial" pitchFamily="34" charset="0"/>
              </a:defRPr>
            </a:lvl5pPr>
            <a:lvl6pPr marL="2514260" indent="-228569" eaLnBrk="0" fontAlgn="base" hangingPunct="0">
              <a:spcBef>
                <a:spcPct val="0"/>
              </a:spcBef>
              <a:spcAft>
                <a:spcPct val="0"/>
              </a:spcAft>
              <a:defRPr>
                <a:solidFill>
                  <a:schemeClr val="tx1"/>
                </a:solidFill>
                <a:latin typeface="Arial" pitchFamily="34" charset="0"/>
                <a:cs typeface="Arial" pitchFamily="34" charset="0"/>
              </a:defRPr>
            </a:lvl6pPr>
            <a:lvl7pPr marL="2971398" indent="-228569" eaLnBrk="0" fontAlgn="base" hangingPunct="0">
              <a:spcBef>
                <a:spcPct val="0"/>
              </a:spcBef>
              <a:spcAft>
                <a:spcPct val="0"/>
              </a:spcAft>
              <a:defRPr>
                <a:solidFill>
                  <a:schemeClr val="tx1"/>
                </a:solidFill>
                <a:latin typeface="Arial" pitchFamily="34" charset="0"/>
                <a:cs typeface="Arial" pitchFamily="34" charset="0"/>
              </a:defRPr>
            </a:lvl7pPr>
            <a:lvl8pPr marL="3428537" indent="-228569" eaLnBrk="0" fontAlgn="base" hangingPunct="0">
              <a:spcBef>
                <a:spcPct val="0"/>
              </a:spcBef>
              <a:spcAft>
                <a:spcPct val="0"/>
              </a:spcAft>
              <a:defRPr>
                <a:solidFill>
                  <a:schemeClr val="tx1"/>
                </a:solidFill>
                <a:latin typeface="Arial" pitchFamily="34" charset="0"/>
                <a:cs typeface="Arial" pitchFamily="34" charset="0"/>
              </a:defRPr>
            </a:lvl8pPr>
            <a:lvl9pPr marL="3885674"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9660690-2B41-47BC-99BC-4B9539D0601E}" type="slidenum">
              <a:rPr lang="nl-NL" altLang="en-US" smtClean="0"/>
              <a:pPr eaLnBrk="1" fontAlgn="base" hangingPunct="1">
                <a:spcBef>
                  <a:spcPct val="0"/>
                </a:spcBef>
                <a:spcAft>
                  <a:spcPct val="0"/>
                </a:spcAft>
              </a:pPr>
              <a:t>1</a:t>
            </a:fld>
            <a:endParaRPr lang="nl-NL" altLang="en-US"/>
          </a:p>
        </p:txBody>
      </p:sp>
      <p:sp>
        <p:nvSpPr>
          <p:cNvPr id="45059" name="Rectangle 2"/>
          <p:cNvSpPr>
            <a:spLocks noGrp="1" noRot="1" noChangeAspect="1" noChangeArrowheads="1" noTextEdit="1"/>
          </p:cNvSpPr>
          <p:nvPr>
            <p:ph type="sldImg"/>
          </p:nvPr>
        </p:nvSpPr>
        <p:spPr bwMode="auto">
          <a:xfrm>
            <a:off x="1271588" y="728663"/>
            <a:ext cx="4787900" cy="3590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74726" y="4560889"/>
            <a:ext cx="5365750" cy="431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44" tIns="47073" rIns="94144" bIns="47073" numCol="1" anchor="t" anchorCtr="0" compatLnSpc="1">
            <a:prstTxWarp prst="textNoShape">
              <a:avLst/>
            </a:prstTxWarp>
          </a:bodyPr>
          <a:lstStyle/>
          <a:p>
            <a:pPr eaLnBrk="1" hangingPunct="1"/>
            <a:r>
              <a:rPr lang="en-US" dirty="0"/>
              <a:t>Hi, my name is Deborah</a:t>
            </a:r>
            <a:r>
              <a:rPr lang="en-US" baseline="0" dirty="0"/>
              <a:t> James </a:t>
            </a:r>
            <a:r>
              <a:rPr lang="en-US" dirty="0"/>
              <a:t>and I’m a Financial</a:t>
            </a:r>
            <a:r>
              <a:rPr lang="en-US" baseline="0" dirty="0"/>
              <a:t> Advisor </a:t>
            </a:r>
            <a:r>
              <a:rPr lang="en-US" dirty="0"/>
              <a:t>for Voya Financial. </a:t>
            </a:r>
          </a:p>
          <a:p>
            <a:pPr eaLnBrk="1" hangingPunct="1"/>
            <a:endParaRPr lang="en-US" dirty="0"/>
          </a:p>
          <a:p>
            <a:pPr eaLnBrk="1" hangingPunct="1"/>
            <a:r>
              <a:rPr lang="en-US" dirty="0"/>
              <a:t>*****NOTE: Add your appropriate disclosure on the screen – Options Below:</a:t>
            </a:r>
          </a:p>
          <a:p>
            <a:pPr eaLnBrk="1" hangingPunct="1"/>
            <a:endParaRPr lang="en-US" b="1" dirty="0">
              <a:solidFill>
                <a:srgbClr val="FF0000"/>
              </a:solidFill>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b="1" dirty="0">
                <a:solidFill>
                  <a:srgbClr val="FF0000"/>
                </a:solidFill>
              </a:rPr>
              <a:t>For VFA use. </a:t>
            </a:r>
            <a:r>
              <a:rPr lang="en-US" sz="1200" kern="1200" dirty="0">
                <a:solidFill>
                  <a:schemeClr val="tx1"/>
                </a:solidFill>
                <a:effectLst/>
                <a:latin typeface="+mn-lt"/>
                <a:ea typeface="+mn-ea"/>
                <a:cs typeface="+mn-cs"/>
              </a:rPr>
              <a:t>Investment adviser representative and registered representative of, and securities and investment advisory services</a:t>
            </a:r>
            <a:r>
              <a:rPr lang="en-US" sz="1200" kern="1200" baseline="0" dirty="0">
                <a:solidFill>
                  <a:schemeClr val="tx1"/>
                </a:solidFill>
                <a:effectLst/>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offered through, </a:t>
            </a:r>
            <a:r>
              <a:rPr lang="en-US" sz="1200" kern="1200" dirty="0" err="1">
                <a:solidFill>
                  <a:schemeClr val="tx1"/>
                </a:solidFill>
                <a:effectLst/>
                <a:latin typeface="+mn-lt"/>
                <a:ea typeface="+mn-ea"/>
                <a:cs typeface="+mn-cs"/>
              </a:rPr>
              <a:t>Voya</a:t>
            </a:r>
            <a:r>
              <a:rPr lang="en-US" sz="1200" kern="1200" dirty="0">
                <a:solidFill>
                  <a:schemeClr val="tx1"/>
                </a:solidFill>
                <a:effectLst/>
                <a:latin typeface="+mn-lt"/>
                <a:ea typeface="+mn-ea"/>
                <a:cs typeface="+mn-cs"/>
              </a:rPr>
              <a:t> Financial Advisors, Inc. (member SIPC).</a:t>
            </a:r>
            <a:r>
              <a:rPr lang="en-US" dirty="0"/>
              <a:t> CN1016-45672-1120D</a:t>
            </a:r>
          </a:p>
          <a:p>
            <a:pPr latinLnBrk="1"/>
            <a:r>
              <a:rPr lang="en-US" dirty="0"/>
              <a:t>OR </a:t>
            </a:r>
          </a:p>
          <a:p>
            <a:pPr latinLnBrk="1"/>
            <a:r>
              <a:rPr lang="en-US" dirty="0"/>
              <a:t>Registered representative of and securities offered through </a:t>
            </a:r>
            <a:r>
              <a:rPr lang="en-US" dirty="0" err="1"/>
              <a:t>Voya</a:t>
            </a:r>
            <a:r>
              <a:rPr lang="en-US" dirty="0"/>
              <a:t> Financial Advisers, Inc. (member SIPC) CN1016-45672-1120D</a:t>
            </a:r>
            <a:endParaRPr lang="en-US" b="1" dirty="0">
              <a:solidFill>
                <a:srgbClr val="FF0000"/>
              </a:solidFill>
            </a:endParaRPr>
          </a:p>
          <a:p>
            <a:pPr eaLnBrk="1" hangingPunct="1"/>
            <a:endParaRPr lang="en-US" b="1" dirty="0">
              <a:solidFill>
                <a:srgbClr val="FF0000"/>
              </a:solidFill>
            </a:endParaRPr>
          </a:p>
          <a:p>
            <a:pPr eaLnBrk="1" hangingPunct="1"/>
            <a:endParaRPr lang="en-US" b="1" dirty="0">
              <a:solidFill>
                <a:srgbClr val="FF0000"/>
              </a:solidFill>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01125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 response to the market ups and downs, many investors resort to making frequent investment transfers in response to short term market volatility. Many times, investors find themselves “chasing” hot performing funds not realizing that those investments they are chasing are perhaps momentarily peaking thereby causing them to buy at a higher cost per share. Obviously, this method contradicts the overall long-term strategy of (mutual fund) investing within your retirement program.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Frequent traders seem to abandon their overall long-term investment strategy by allowing their emotions to cloud their judgment concerning what “hot” funds to chase.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Once again, when adjusting or re-balancing the investments within your portfolio, ask yourself whether or not you are maintaining your desired long-term strategy and if the risk associated with these investment options is right for you: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Make informed investment decisions and remember that emotion tends to be the enemy of all good investors.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Emotions can get in the way of making the right investment decisions. To help succeed in today’s markets, investors need patience and discipline in order to develop a long-term investment strategy and stay with it. By jumping from investment to investment, many investors may actually lose out on the type of performance they’re seeking. For example, some investors may try to outpace the market by selling one fund to buy another with greater appeal. In many cases, these investors often end up buying high and selling low, which contradicts the practice of long-term investing. If done often enough, these investors may actually end up with less money than if they left their money in the original investments.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10</a:t>
            </a:fld>
            <a:endParaRPr lang="en-US"/>
          </a:p>
        </p:txBody>
      </p:sp>
    </p:spTree>
    <p:extLst>
      <p:ext uri="{BB962C8B-B14F-4D97-AF65-F5344CB8AC3E}">
        <p14:creationId xmlns:p14="http://schemas.microsoft.com/office/powerpoint/2010/main" val="1420651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When the stock market gets you down, pick yourself back up by devising strategies to help achieve your objectives. Start by: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Remembering that, rash reactions to losses could lead to decisions that are later regretted. Avoid timing the market.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Defining and reevaluating long-term investment objectives. Consider asset allocation and/or investing through dollar-cost averaging.</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Determining your true risk tolerance.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11</a:t>
            </a:fld>
            <a:endParaRPr lang="en-US"/>
          </a:p>
        </p:txBody>
      </p:sp>
    </p:spTree>
    <p:extLst>
      <p:ext uri="{BB962C8B-B14F-4D97-AF65-F5344CB8AC3E}">
        <p14:creationId xmlns:p14="http://schemas.microsoft.com/office/powerpoint/2010/main" val="10716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business if you’re good, you’re right six times out of ten. You’re never going to be right nine times out of ten.”</a:t>
            </a:r>
          </a:p>
          <a:p>
            <a:r>
              <a:rPr lang="en-US" dirty="0"/>
              <a:t>– Peter Lynch</a:t>
            </a:r>
          </a:p>
          <a:p>
            <a:r>
              <a:rPr lang="en-US" dirty="0"/>
              <a:t>“The only value of stock forecasters is to make fortune-tellers look good.”</a:t>
            </a:r>
          </a:p>
          <a:p>
            <a:r>
              <a:rPr lang="en-US" dirty="0"/>
              <a:t>– Warren Buffet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chart shows what the impact of missing the best days of the market versus staying the course and remaining fully invested could be, using a $10,000 investment in the S&amp;P 500 over 30 years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Predicting the market is not like predicting the weather. There are no high-tech gadgets or radar systems to predict the highs and lows that may lie ahead. Without knowing the exact moment to buy or sell, it is easy to miss the market, which could prove costly. Sticking to an investment strategy can keep your returns in line with long-term market performance. However, past performance doesn’t guarantee or predict future returns.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Market timing is an investment strategy that attempts to identify the best times to be in the market – and when to get out – in an effort to reap the greatest rewards. But to successfully time the market, you’d have to be able to anticipate trends and factors that contribute to investment performance, not simply react to current market conditions. Investment professionals are much more qualified to make such decisions. But even they can’t guarantee success – and they’ll be the first to tell you that market timing is a risky proposition.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12</a:t>
            </a:fld>
            <a:endParaRPr lang="en-US"/>
          </a:p>
        </p:txBody>
      </p:sp>
    </p:spTree>
    <p:extLst>
      <p:ext uri="{BB962C8B-B14F-4D97-AF65-F5344CB8AC3E}">
        <p14:creationId xmlns:p14="http://schemas.microsoft.com/office/powerpoint/2010/main" val="344591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On the surface, market timing may appear to be a quick way to reap great rewards, however it’s a strategy best left to investment professionals who have a comprehensive understanding of the markets. As an individual investor, a wiser strategy could</a:t>
            </a:r>
            <a:r>
              <a:rPr lang="en-US" sz="1200" i="1" kern="1200" baseline="0" dirty="0">
                <a:solidFill>
                  <a:schemeClr val="tx1"/>
                </a:solidFill>
                <a:effectLst/>
                <a:latin typeface="+mn-lt"/>
                <a:ea typeface="+mn-ea"/>
                <a:cs typeface="+mn-cs"/>
              </a:rPr>
              <a:t> be </a:t>
            </a:r>
            <a:r>
              <a:rPr lang="en-US" sz="1200" i="1" kern="1200" dirty="0">
                <a:solidFill>
                  <a:schemeClr val="tx1"/>
                </a:solidFill>
                <a:effectLst/>
                <a:latin typeface="+mn-lt"/>
                <a:ea typeface="+mn-ea"/>
                <a:cs typeface="+mn-cs"/>
              </a:rPr>
              <a:t>to buy and hold your investments over a long period of time. By doing so, you’ll be able to participate in any top-performing days. That means staying invested for the long haul… and throwing away that crystal ball!</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13</a:t>
            </a:fld>
            <a:endParaRPr lang="en-US"/>
          </a:p>
        </p:txBody>
      </p:sp>
    </p:spTree>
    <p:extLst>
      <p:ext uri="{BB962C8B-B14F-4D97-AF65-F5344CB8AC3E}">
        <p14:creationId xmlns:p14="http://schemas.microsoft.com/office/powerpoint/2010/main" val="145935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Investors often question as to when they should invest and how much.  Everyone would like to be able to “time the market” — buy when prices are low and sell when prices are high.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Fortunately, by participating in an employer-sponsored retirement program through payroll deduction, investors automatically utilize a well-known investment strategy called dollar-cost averaging. It helps to reduce the risk of investing at the “wrong time” and actually takes advantage of the market’s ups and downs.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With dollar-cost averaging, investors do not invest all of their money at one time, but rather a smaller, fixed dollar amount on a regular basis. This helps make the market’s normal ups and downs work to their benefit. They may accumulate more shares of an investment because they’re buying extra shares when the price is lower and fewer shares when the price is higher. What’s more, over time an investor’s average cost per share may be lower than the market’s.  Note that in this scenario, an investor purchased 88.3 shares at an average cost per share of $6.79. The average market price per share for the same period was higher at $7.17.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Of course, dollar-cost averaging doesn’t guarantee a profit or prevent losses. It’s used to help cushion the effect of wide price swings in the market. As with any strategy, sticking to the plan is what makes it effective. With dollar-cost averaging, the key is investing a set dollar amount on a regular basis. Investors continue to invest the same amount at the same time whether the market is up or down.</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14</a:t>
            </a:fld>
            <a:endParaRPr lang="en-US"/>
          </a:p>
        </p:txBody>
      </p:sp>
    </p:spTree>
    <p:extLst>
      <p:ext uri="{BB962C8B-B14F-4D97-AF65-F5344CB8AC3E}">
        <p14:creationId xmlns:p14="http://schemas.microsoft.com/office/powerpoint/2010/main" val="263113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846" indent="-285711" algn="l" eaLnBrk="0" hangingPunct="0">
              <a:spcBef>
                <a:spcPct val="30000"/>
              </a:spcBef>
              <a:defRPr sz="1200">
                <a:solidFill>
                  <a:schemeClr val="tx1"/>
                </a:solidFill>
                <a:latin typeface="Arial" charset="0"/>
              </a:defRPr>
            </a:lvl2pPr>
            <a:lvl3pPr marL="1142842" indent="-228568" algn="l" eaLnBrk="0" hangingPunct="0">
              <a:spcBef>
                <a:spcPct val="30000"/>
              </a:spcBef>
              <a:defRPr sz="1200">
                <a:solidFill>
                  <a:schemeClr val="tx1"/>
                </a:solidFill>
                <a:latin typeface="Arial" charset="0"/>
              </a:defRPr>
            </a:lvl3pPr>
            <a:lvl4pPr marL="1599977" indent="-228568" algn="l" eaLnBrk="0" hangingPunct="0">
              <a:spcBef>
                <a:spcPct val="30000"/>
              </a:spcBef>
              <a:defRPr sz="1200">
                <a:solidFill>
                  <a:schemeClr val="tx1"/>
                </a:solidFill>
                <a:latin typeface="Arial" charset="0"/>
              </a:defRPr>
            </a:lvl4pPr>
            <a:lvl5pPr marL="2057115" indent="-228568" algn="l" eaLnBrk="0" hangingPunct="0">
              <a:spcBef>
                <a:spcPct val="30000"/>
              </a:spcBef>
              <a:defRPr sz="1200">
                <a:solidFill>
                  <a:schemeClr val="tx1"/>
                </a:solidFill>
                <a:latin typeface="Arial" charset="0"/>
              </a:defRPr>
            </a:lvl5pPr>
            <a:lvl6pPr marL="2514250" indent="-228568" eaLnBrk="0" fontAlgn="base" hangingPunct="0">
              <a:spcBef>
                <a:spcPct val="30000"/>
              </a:spcBef>
              <a:spcAft>
                <a:spcPct val="0"/>
              </a:spcAft>
              <a:defRPr sz="1200">
                <a:solidFill>
                  <a:schemeClr val="tx1"/>
                </a:solidFill>
                <a:latin typeface="Arial" charset="0"/>
              </a:defRPr>
            </a:lvl6pPr>
            <a:lvl7pPr marL="2971388" indent="-228568" eaLnBrk="0" fontAlgn="base" hangingPunct="0">
              <a:spcBef>
                <a:spcPct val="30000"/>
              </a:spcBef>
              <a:spcAft>
                <a:spcPct val="0"/>
              </a:spcAft>
              <a:defRPr sz="1200">
                <a:solidFill>
                  <a:schemeClr val="tx1"/>
                </a:solidFill>
                <a:latin typeface="Arial" charset="0"/>
              </a:defRPr>
            </a:lvl7pPr>
            <a:lvl8pPr marL="3428524" indent="-228568" eaLnBrk="0" fontAlgn="base" hangingPunct="0">
              <a:spcBef>
                <a:spcPct val="30000"/>
              </a:spcBef>
              <a:spcAft>
                <a:spcPct val="0"/>
              </a:spcAft>
              <a:defRPr sz="1200">
                <a:solidFill>
                  <a:schemeClr val="tx1"/>
                </a:solidFill>
                <a:latin typeface="Arial" charset="0"/>
              </a:defRPr>
            </a:lvl8pPr>
            <a:lvl9pPr marL="3885661" indent="-22856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F496BBE-0DAF-4D77-B021-8B18B2832083}" type="slidenum">
              <a:rPr lang="nl-NL" altLang="en-US" smtClean="0"/>
              <a:pPr algn="r" eaLnBrk="1" hangingPunct="1">
                <a:spcBef>
                  <a:spcPct val="0"/>
                </a:spcBef>
              </a:pPr>
              <a:t>15</a:t>
            </a:fld>
            <a:endParaRPr lang="nl-NL"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73140" y="4559301"/>
            <a:ext cx="5368924" cy="4321175"/>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latin typeface="Arial" charset="0"/>
              </a:rPr>
              <a:t>Although there are many tips for investing here are a few you may want to consider:</a:t>
            </a:r>
          </a:p>
          <a:p>
            <a:pPr eaLnBrk="1" hangingPunct="1">
              <a:buFontTx/>
              <a:buChar char="•"/>
            </a:pPr>
            <a:r>
              <a:rPr lang="en-US" altLang="en-US" dirty="0">
                <a:latin typeface="Arial" charset="0"/>
              </a:rPr>
              <a:t>Start Early - Remember it is never too late</a:t>
            </a:r>
          </a:p>
          <a:p>
            <a:pPr eaLnBrk="1" hangingPunct="1">
              <a:buFontTx/>
              <a:buChar char="•"/>
            </a:pPr>
            <a:r>
              <a:rPr lang="en-US" altLang="en-US" dirty="0">
                <a:latin typeface="Arial" charset="0"/>
              </a:rPr>
              <a:t>Invest at your own pace</a:t>
            </a:r>
          </a:p>
          <a:p>
            <a:pPr eaLnBrk="1" hangingPunct="1">
              <a:buFontTx/>
              <a:buChar char="•"/>
            </a:pPr>
            <a:r>
              <a:rPr lang="en-US" altLang="en-US" dirty="0">
                <a:latin typeface="Arial" charset="0"/>
              </a:rPr>
              <a:t>Invest only what you do not currently need</a:t>
            </a:r>
          </a:p>
          <a:p>
            <a:pPr eaLnBrk="1" hangingPunct="1">
              <a:buFontTx/>
              <a:buChar char="•"/>
            </a:pPr>
            <a:r>
              <a:rPr lang="en-US" altLang="en-US" dirty="0">
                <a:latin typeface="Arial" charset="0"/>
              </a:rPr>
              <a:t>Do not time the market</a:t>
            </a:r>
          </a:p>
          <a:p>
            <a:pPr eaLnBrk="1" hangingPunct="1">
              <a:buFontTx/>
              <a:buChar char="•"/>
            </a:pPr>
            <a:r>
              <a:rPr lang="en-US" altLang="en-US" dirty="0">
                <a:latin typeface="Arial" charset="0"/>
              </a:rPr>
              <a:t>Diversify</a:t>
            </a:r>
          </a:p>
          <a:p>
            <a:pPr eaLnBrk="1" hangingPunct="1">
              <a:buFontTx/>
              <a:buChar char="•"/>
            </a:pPr>
            <a:r>
              <a:rPr lang="en-US" altLang="en-US" dirty="0">
                <a:latin typeface="Arial" charset="0"/>
              </a:rPr>
              <a:t>Do not obsess over day to day performance</a:t>
            </a:r>
          </a:p>
          <a:p>
            <a:pPr eaLnBrk="1" hangingPunct="1">
              <a:buFontTx/>
              <a:buChar char="•"/>
            </a:pPr>
            <a:r>
              <a:rPr lang="en-US" altLang="en-US" dirty="0">
                <a:latin typeface="Arial" charset="0"/>
              </a:rPr>
              <a:t>Using diversification as part of your investment strategy neither assures nor guarantees better performance and cannot protect against loss in declining markets.</a:t>
            </a:r>
          </a:p>
          <a:p>
            <a:pPr eaLnBrk="1" hangingPunct="1"/>
            <a:endParaRPr lang="en-US" altLang="en-US" dirty="0">
              <a:latin typeface="Arial" charset="0"/>
            </a:endParaRPr>
          </a:p>
        </p:txBody>
      </p:sp>
    </p:spTree>
    <p:extLst>
      <p:ext uri="{BB962C8B-B14F-4D97-AF65-F5344CB8AC3E}">
        <p14:creationId xmlns:p14="http://schemas.microsoft.com/office/powerpoint/2010/main" val="260259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environment, we’re defining an advisor as a professional who works with a client to:</a:t>
            </a:r>
          </a:p>
          <a:p>
            <a:r>
              <a:rPr lang="en-US" dirty="0"/>
              <a:t>• Make sure they are invested appropriately for their goals and time horizon, especially when the markets are volatile</a:t>
            </a:r>
          </a:p>
          <a:p>
            <a:r>
              <a:rPr lang="en-US" dirty="0"/>
              <a:t>• Help them with proper diversification strategies, again taking into account individual risk factors, income needs and time horizon, and then stay on top of their diversified investment mix by looking at the portfolio performance regularly and rebalancing the mix back to the appropriate percentages.</a:t>
            </a:r>
            <a:r>
              <a:rPr lang="en-US" baseline="0" dirty="0"/>
              <a:t> </a:t>
            </a:r>
            <a:r>
              <a:rPr lang="en-US" dirty="0"/>
              <a:t>Diversification and rebalancing don’t prevent against</a:t>
            </a:r>
            <a:r>
              <a:rPr lang="en-US" baseline="0" dirty="0"/>
              <a:t> loss, or guarantee a profit.</a:t>
            </a:r>
            <a:endParaRPr lang="en-US" dirty="0"/>
          </a:p>
          <a:p>
            <a:r>
              <a:rPr lang="en-US" dirty="0"/>
              <a:t>• And stay focused on how investment and withdrawal decisions affect taxes and how, in turn, taxes can have an impact on retirement income streams over time.</a:t>
            </a:r>
          </a:p>
          <a:p>
            <a:endParaRPr lang="en-US" dirty="0"/>
          </a:p>
        </p:txBody>
      </p:sp>
      <p:sp>
        <p:nvSpPr>
          <p:cNvPr id="4" name="Slide Number Placeholder 3"/>
          <p:cNvSpPr>
            <a:spLocks noGrp="1"/>
          </p:cNvSpPr>
          <p:nvPr>
            <p:ph type="sldNum" sz="quarter" idx="10"/>
          </p:nvPr>
        </p:nvSpPr>
        <p:spPr/>
        <p:txBody>
          <a:bodyPr/>
          <a:lstStyle/>
          <a:p>
            <a:fld id="{F100D9D2-2433-5940-9003-204A4F0E5B47}" type="slidenum">
              <a:rPr lang="en-US" smtClean="0"/>
              <a:pPr/>
              <a:t>16</a:t>
            </a:fld>
            <a:endParaRPr lang="en-US"/>
          </a:p>
        </p:txBody>
      </p:sp>
    </p:spTree>
    <p:extLst>
      <p:ext uri="{BB962C8B-B14F-4D97-AF65-F5344CB8AC3E}">
        <p14:creationId xmlns:p14="http://schemas.microsoft.com/office/powerpoint/2010/main" val="77440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50" indent="-285711"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4" indent="-228569" eaLnBrk="0" hangingPunct="0">
              <a:defRPr>
                <a:solidFill>
                  <a:schemeClr val="tx1"/>
                </a:solidFill>
                <a:latin typeface="Arial" pitchFamily="34" charset="0"/>
                <a:cs typeface="Arial" pitchFamily="34" charset="0"/>
              </a:defRPr>
            </a:lvl4pPr>
            <a:lvl5pPr marL="2057122" indent="-228569" eaLnBrk="0" hangingPunct="0">
              <a:defRPr>
                <a:solidFill>
                  <a:schemeClr val="tx1"/>
                </a:solidFill>
                <a:latin typeface="Arial" pitchFamily="34" charset="0"/>
                <a:cs typeface="Arial" pitchFamily="34" charset="0"/>
              </a:defRPr>
            </a:lvl5pPr>
            <a:lvl6pPr marL="2514260" indent="-228569" eaLnBrk="0" fontAlgn="base" hangingPunct="0">
              <a:spcBef>
                <a:spcPct val="0"/>
              </a:spcBef>
              <a:spcAft>
                <a:spcPct val="0"/>
              </a:spcAft>
              <a:defRPr>
                <a:solidFill>
                  <a:schemeClr val="tx1"/>
                </a:solidFill>
                <a:latin typeface="Arial" pitchFamily="34" charset="0"/>
                <a:cs typeface="Arial" pitchFamily="34" charset="0"/>
              </a:defRPr>
            </a:lvl6pPr>
            <a:lvl7pPr marL="2971398" indent="-228569" eaLnBrk="0" fontAlgn="base" hangingPunct="0">
              <a:spcBef>
                <a:spcPct val="0"/>
              </a:spcBef>
              <a:spcAft>
                <a:spcPct val="0"/>
              </a:spcAft>
              <a:defRPr>
                <a:solidFill>
                  <a:schemeClr val="tx1"/>
                </a:solidFill>
                <a:latin typeface="Arial" pitchFamily="34" charset="0"/>
                <a:cs typeface="Arial" pitchFamily="34" charset="0"/>
              </a:defRPr>
            </a:lvl7pPr>
            <a:lvl8pPr marL="3428537" indent="-228569" eaLnBrk="0" fontAlgn="base" hangingPunct="0">
              <a:spcBef>
                <a:spcPct val="0"/>
              </a:spcBef>
              <a:spcAft>
                <a:spcPct val="0"/>
              </a:spcAft>
              <a:defRPr>
                <a:solidFill>
                  <a:schemeClr val="tx1"/>
                </a:solidFill>
                <a:latin typeface="Arial" pitchFamily="34" charset="0"/>
                <a:cs typeface="Arial" pitchFamily="34" charset="0"/>
              </a:defRPr>
            </a:lvl8pPr>
            <a:lvl9pPr marL="3885674"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9660690-2B41-47BC-99BC-4B9539D0601E}" type="slidenum">
              <a:rPr lang="nl-NL" altLang="en-US" smtClean="0"/>
              <a:pPr eaLnBrk="1" fontAlgn="base" hangingPunct="1">
                <a:spcBef>
                  <a:spcPct val="0"/>
                </a:spcBef>
                <a:spcAft>
                  <a:spcPct val="0"/>
                </a:spcAft>
              </a:pPr>
              <a:t>17</a:t>
            </a:fld>
            <a:endParaRPr lang="nl-NL" altLang="en-US"/>
          </a:p>
        </p:txBody>
      </p:sp>
      <p:sp>
        <p:nvSpPr>
          <p:cNvPr id="45059" name="Rectangle 2"/>
          <p:cNvSpPr>
            <a:spLocks noGrp="1" noRot="1" noChangeAspect="1" noChangeArrowheads="1" noTextEdit="1"/>
          </p:cNvSpPr>
          <p:nvPr>
            <p:ph type="sldImg"/>
          </p:nvPr>
        </p:nvSpPr>
        <p:spPr bwMode="auto">
          <a:xfrm>
            <a:off x="1271588" y="728663"/>
            <a:ext cx="4787900" cy="3590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74726" y="4560889"/>
            <a:ext cx="5365750" cy="431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44" tIns="47073" rIns="94144" bIns="47073" numCol="1" anchor="t" anchorCtr="0" compatLnSpc="1">
            <a:prstTxWarp prst="textNoShape">
              <a:avLst/>
            </a:prstTxWarp>
          </a:bodyPr>
          <a:lstStyle/>
          <a:p>
            <a:pPr eaLnBrk="1" hangingPunct="1"/>
            <a:r>
              <a:rPr lang="en-US" dirty="0"/>
              <a:t>Hi, my name is Deborah</a:t>
            </a:r>
            <a:r>
              <a:rPr lang="en-US" baseline="0" dirty="0"/>
              <a:t> James </a:t>
            </a:r>
            <a:r>
              <a:rPr lang="en-US" dirty="0"/>
              <a:t>and I’m a Financial</a:t>
            </a:r>
            <a:r>
              <a:rPr lang="en-US" baseline="0" dirty="0"/>
              <a:t> Advisor </a:t>
            </a:r>
            <a:r>
              <a:rPr lang="en-US" dirty="0"/>
              <a:t>for Voya Financial. </a:t>
            </a:r>
          </a:p>
          <a:p>
            <a:pPr eaLnBrk="1" hangingPunct="1"/>
            <a:endParaRPr lang="en-US" dirty="0"/>
          </a:p>
          <a:p>
            <a:pPr eaLnBrk="1" hangingPunct="1"/>
            <a:r>
              <a:rPr lang="en-US" dirty="0"/>
              <a:t>*****NOTE: Add your appropriate disclosure on the screen – Options Below:</a:t>
            </a:r>
          </a:p>
          <a:p>
            <a:pPr eaLnBrk="1" hangingPunct="1"/>
            <a:endParaRPr lang="en-US" b="1" dirty="0">
              <a:solidFill>
                <a:srgbClr val="FF0000"/>
              </a:solidFill>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b="1" dirty="0">
                <a:solidFill>
                  <a:srgbClr val="FF0000"/>
                </a:solidFill>
              </a:rPr>
              <a:t>For VFA use. </a:t>
            </a:r>
            <a:r>
              <a:rPr lang="en-US" sz="1200" kern="1200" dirty="0">
                <a:solidFill>
                  <a:schemeClr val="tx1"/>
                </a:solidFill>
                <a:effectLst/>
                <a:latin typeface="+mn-lt"/>
                <a:ea typeface="+mn-ea"/>
                <a:cs typeface="+mn-cs"/>
              </a:rPr>
              <a:t>Investment adviser representative and registered representative of, and securities and investment advisory services</a:t>
            </a:r>
            <a:r>
              <a:rPr lang="en-US" sz="1200" kern="1200" baseline="0" dirty="0">
                <a:solidFill>
                  <a:schemeClr val="tx1"/>
                </a:solidFill>
                <a:effectLst/>
                <a:latin typeface="+mn-lt"/>
                <a:ea typeface="+mn-ea"/>
                <a:cs typeface="+mn-cs"/>
              </a:rPr>
              <a:t> </a:t>
            </a:r>
          </a:p>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offered through, </a:t>
            </a:r>
            <a:r>
              <a:rPr lang="en-US" sz="1200" kern="1200" dirty="0" err="1">
                <a:solidFill>
                  <a:schemeClr val="tx1"/>
                </a:solidFill>
                <a:effectLst/>
                <a:latin typeface="+mn-lt"/>
                <a:ea typeface="+mn-ea"/>
                <a:cs typeface="+mn-cs"/>
              </a:rPr>
              <a:t>Voya</a:t>
            </a:r>
            <a:r>
              <a:rPr lang="en-US" sz="1200" kern="1200" dirty="0">
                <a:solidFill>
                  <a:schemeClr val="tx1"/>
                </a:solidFill>
                <a:effectLst/>
                <a:latin typeface="+mn-lt"/>
                <a:ea typeface="+mn-ea"/>
                <a:cs typeface="+mn-cs"/>
              </a:rPr>
              <a:t> Financial Advisors, Inc. (member SIPC).</a:t>
            </a:r>
            <a:r>
              <a:rPr lang="en-US" dirty="0"/>
              <a:t> CN1016-45672-1120D</a:t>
            </a:r>
          </a:p>
          <a:p>
            <a:pPr latinLnBrk="1"/>
            <a:r>
              <a:rPr lang="en-US" dirty="0"/>
              <a:t>OR </a:t>
            </a:r>
          </a:p>
          <a:p>
            <a:pPr latinLnBrk="1"/>
            <a:r>
              <a:rPr lang="en-US" dirty="0"/>
              <a:t>Registered representative of and securities offered through </a:t>
            </a:r>
            <a:r>
              <a:rPr lang="en-US" dirty="0" err="1"/>
              <a:t>Voya</a:t>
            </a:r>
            <a:r>
              <a:rPr lang="en-US" dirty="0"/>
              <a:t> Financial Advisers, Inc. (member SIPC) CN1016-45672-1120D</a:t>
            </a:r>
            <a:endParaRPr lang="en-US" b="1" dirty="0">
              <a:solidFill>
                <a:srgbClr val="FF0000"/>
              </a:solidFill>
            </a:endParaRPr>
          </a:p>
          <a:p>
            <a:pPr eaLnBrk="1" hangingPunct="1"/>
            <a:endParaRPr lang="en-US" b="1" dirty="0">
              <a:solidFill>
                <a:srgbClr val="FF0000"/>
              </a:solidFill>
            </a:endParaRPr>
          </a:p>
          <a:p>
            <a:pPr eaLnBrk="1" hangingPunct="1"/>
            <a:endParaRPr lang="en-US" b="1" dirty="0">
              <a:solidFill>
                <a:srgbClr val="FF0000"/>
              </a:solidFill>
            </a:endParaRPr>
          </a:p>
          <a:p>
            <a:pPr eaLnBrk="1" hangingPunct="1"/>
            <a:endParaRPr lang="en-US" dirty="0"/>
          </a:p>
          <a:p>
            <a:pPr eaLnBrk="1" hangingPunct="1"/>
            <a:endParaRPr lang="en-US" dirty="0"/>
          </a:p>
        </p:txBody>
      </p:sp>
    </p:spTree>
    <p:extLst>
      <p:ext uri="{BB962C8B-B14F-4D97-AF65-F5344CB8AC3E}">
        <p14:creationId xmlns:p14="http://schemas.microsoft.com/office/powerpoint/2010/main" val="358759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69382" indent="-295916" eaLnBrk="0" hangingPunct="0">
              <a:spcBef>
                <a:spcPct val="30000"/>
              </a:spcBef>
              <a:defRPr sz="1200">
                <a:solidFill>
                  <a:schemeClr val="tx1"/>
                </a:solidFill>
                <a:latin typeface="Arial" charset="0"/>
              </a:defRPr>
            </a:lvl2pPr>
            <a:lvl3pPr marL="1183665" indent="-236733" eaLnBrk="0" hangingPunct="0">
              <a:spcBef>
                <a:spcPct val="30000"/>
              </a:spcBef>
              <a:defRPr sz="1200">
                <a:solidFill>
                  <a:schemeClr val="tx1"/>
                </a:solidFill>
                <a:latin typeface="Arial" charset="0"/>
              </a:defRPr>
            </a:lvl3pPr>
            <a:lvl4pPr marL="1657131" indent="-236733" eaLnBrk="0" hangingPunct="0">
              <a:spcBef>
                <a:spcPct val="30000"/>
              </a:spcBef>
              <a:defRPr sz="1200">
                <a:solidFill>
                  <a:schemeClr val="tx1"/>
                </a:solidFill>
                <a:latin typeface="Arial" charset="0"/>
              </a:defRPr>
            </a:lvl4pPr>
            <a:lvl5pPr marL="2130598" indent="-236733" eaLnBrk="0" hangingPunct="0">
              <a:spcBef>
                <a:spcPct val="30000"/>
              </a:spcBef>
              <a:defRPr sz="1200">
                <a:solidFill>
                  <a:schemeClr val="tx1"/>
                </a:solidFill>
                <a:latin typeface="Arial" charset="0"/>
              </a:defRPr>
            </a:lvl5pPr>
            <a:lvl6pPr marL="2604064" indent="-236733" eaLnBrk="0" fontAlgn="base" hangingPunct="0">
              <a:spcBef>
                <a:spcPct val="30000"/>
              </a:spcBef>
              <a:spcAft>
                <a:spcPct val="0"/>
              </a:spcAft>
              <a:defRPr sz="1200">
                <a:solidFill>
                  <a:schemeClr val="tx1"/>
                </a:solidFill>
                <a:latin typeface="Arial" charset="0"/>
              </a:defRPr>
            </a:lvl6pPr>
            <a:lvl7pPr marL="3077529" indent="-236733" eaLnBrk="0" fontAlgn="base" hangingPunct="0">
              <a:spcBef>
                <a:spcPct val="30000"/>
              </a:spcBef>
              <a:spcAft>
                <a:spcPct val="0"/>
              </a:spcAft>
              <a:defRPr sz="1200">
                <a:solidFill>
                  <a:schemeClr val="tx1"/>
                </a:solidFill>
                <a:latin typeface="Arial" charset="0"/>
              </a:defRPr>
            </a:lvl7pPr>
            <a:lvl8pPr marL="3550995" indent="-236733" eaLnBrk="0" fontAlgn="base" hangingPunct="0">
              <a:spcBef>
                <a:spcPct val="30000"/>
              </a:spcBef>
              <a:spcAft>
                <a:spcPct val="0"/>
              </a:spcAft>
              <a:defRPr sz="1200">
                <a:solidFill>
                  <a:schemeClr val="tx1"/>
                </a:solidFill>
                <a:latin typeface="Arial" charset="0"/>
              </a:defRPr>
            </a:lvl8pPr>
            <a:lvl9pPr marL="4024462" indent="-23673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F84D30-C335-40B8-AD08-250F5E8994AB}" type="slidenum">
              <a:rPr lang="nl-NL" altLang="en-US" smtClean="0">
                <a:cs typeface="Arial" charset="0"/>
              </a:rPr>
              <a:pPr eaLnBrk="1" hangingPunct="1">
                <a:spcBef>
                  <a:spcPct val="0"/>
                </a:spcBef>
              </a:pPr>
              <a:t>2</a:t>
            </a:fld>
            <a:endParaRPr lang="nl-NL" altLang="en-US">
              <a:cs typeface="Arial" charset="0"/>
            </a:endParaRPr>
          </a:p>
        </p:txBody>
      </p:sp>
      <p:sp>
        <p:nvSpPr>
          <p:cNvPr id="52227" name="Rectangle 2"/>
          <p:cNvSpPr>
            <a:spLocks noGrp="1" noRot="1" noChangeAspect="1" noChangeArrowheads="1" noTextEdit="1"/>
          </p:cNvSpPr>
          <p:nvPr>
            <p:ph type="sldImg"/>
          </p:nvPr>
        </p:nvSpPr>
        <p:spPr>
          <a:xfrm>
            <a:off x="1270000" y="728663"/>
            <a:ext cx="4789488" cy="3590925"/>
          </a:xfrm>
          <a:ln/>
        </p:spPr>
      </p:sp>
      <p:sp>
        <p:nvSpPr>
          <p:cNvPr id="52228" name="Rectangle 3"/>
          <p:cNvSpPr>
            <a:spLocks noGrp="1" noChangeArrowheads="1"/>
          </p:cNvSpPr>
          <p:nvPr>
            <p:ph type="body" idx="1"/>
          </p:nvPr>
        </p:nvSpPr>
        <p:spPr>
          <a:xfrm>
            <a:off x="975582" y="4559917"/>
            <a:ext cx="5364039" cy="4317592"/>
          </a:xfrm>
          <a:noFill/>
          <a:extLst>
            <a:ext uri="{909E8E84-426E-40DD-AFC4-6F175D3DCCD1}">
              <a14:hiddenFill xmlns:a14="http://schemas.microsoft.com/office/drawing/2010/main">
                <a:solidFill>
                  <a:srgbClr val="FFFFFF"/>
                </a:solidFill>
              </a14:hiddenFill>
            </a:ext>
          </a:extLst>
        </p:spPr>
        <p:txBody>
          <a:bodyPr lIns="94163" tIns="47082" rIns="94163" bIns="47082"/>
          <a:lstStyle/>
          <a:p>
            <a:r>
              <a:rPr lang="en-US" dirty="0"/>
              <a:t>We’re </a:t>
            </a:r>
            <a:r>
              <a:rPr lang="en-US" dirty="0" err="1"/>
              <a:t>Voya</a:t>
            </a:r>
            <a:r>
              <a:rPr lang="en-US" dirty="0"/>
              <a:t> Financial. We’re here to help you save for your future so you’ll have the income you need in retirement – we call that your orange money. </a:t>
            </a:r>
          </a:p>
          <a:p>
            <a:r>
              <a:rPr lang="en-US" dirty="0"/>
              <a:t>To learn more about </a:t>
            </a:r>
            <a:r>
              <a:rPr lang="en-US" dirty="0" err="1"/>
              <a:t>Voya</a:t>
            </a:r>
            <a:r>
              <a:rPr lang="en-US" dirty="0"/>
              <a:t>, visit </a:t>
            </a:r>
            <a:r>
              <a:rPr lang="en-US" dirty="0" err="1"/>
              <a:t>voya.com</a:t>
            </a:r>
            <a:r>
              <a:rPr lang="en-US" dirty="0"/>
              <a:t>.</a:t>
            </a:r>
          </a:p>
        </p:txBody>
      </p:sp>
    </p:spTree>
    <p:extLst>
      <p:ext uri="{BB962C8B-B14F-4D97-AF65-F5344CB8AC3E}">
        <p14:creationId xmlns:p14="http://schemas.microsoft.com/office/powerpoint/2010/main" val="106070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850" indent="-285711" eaLnBrk="0" hangingPunct="0">
              <a:defRPr>
                <a:solidFill>
                  <a:schemeClr val="tx1"/>
                </a:solidFill>
                <a:latin typeface="Arial" pitchFamily="34" charset="0"/>
                <a:cs typeface="Arial" pitchFamily="34" charset="0"/>
              </a:defRPr>
            </a:lvl2pPr>
            <a:lvl3pPr marL="1142845" indent="-228569" eaLnBrk="0" hangingPunct="0">
              <a:defRPr>
                <a:solidFill>
                  <a:schemeClr val="tx1"/>
                </a:solidFill>
                <a:latin typeface="Arial" pitchFamily="34" charset="0"/>
                <a:cs typeface="Arial" pitchFamily="34" charset="0"/>
              </a:defRPr>
            </a:lvl3pPr>
            <a:lvl4pPr marL="1599984" indent="-228569" eaLnBrk="0" hangingPunct="0">
              <a:defRPr>
                <a:solidFill>
                  <a:schemeClr val="tx1"/>
                </a:solidFill>
                <a:latin typeface="Arial" pitchFamily="34" charset="0"/>
                <a:cs typeface="Arial" pitchFamily="34" charset="0"/>
              </a:defRPr>
            </a:lvl4pPr>
            <a:lvl5pPr marL="2057122" indent="-228569" eaLnBrk="0" hangingPunct="0">
              <a:defRPr>
                <a:solidFill>
                  <a:schemeClr val="tx1"/>
                </a:solidFill>
                <a:latin typeface="Arial" pitchFamily="34" charset="0"/>
                <a:cs typeface="Arial" pitchFamily="34" charset="0"/>
              </a:defRPr>
            </a:lvl5pPr>
            <a:lvl6pPr marL="2514260" indent="-228569" eaLnBrk="0" fontAlgn="base" hangingPunct="0">
              <a:spcBef>
                <a:spcPct val="0"/>
              </a:spcBef>
              <a:spcAft>
                <a:spcPct val="0"/>
              </a:spcAft>
              <a:defRPr>
                <a:solidFill>
                  <a:schemeClr val="tx1"/>
                </a:solidFill>
                <a:latin typeface="Arial" pitchFamily="34" charset="0"/>
                <a:cs typeface="Arial" pitchFamily="34" charset="0"/>
              </a:defRPr>
            </a:lvl6pPr>
            <a:lvl7pPr marL="2971398" indent="-228569" eaLnBrk="0" fontAlgn="base" hangingPunct="0">
              <a:spcBef>
                <a:spcPct val="0"/>
              </a:spcBef>
              <a:spcAft>
                <a:spcPct val="0"/>
              </a:spcAft>
              <a:defRPr>
                <a:solidFill>
                  <a:schemeClr val="tx1"/>
                </a:solidFill>
                <a:latin typeface="Arial" pitchFamily="34" charset="0"/>
                <a:cs typeface="Arial" pitchFamily="34" charset="0"/>
              </a:defRPr>
            </a:lvl7pPr>
            <a:lvl8pPr marL="3428537" indent="-228569" eaLnBrk="0" fontAlgn="base" hangingPunct="0">
              <a:spcBef>
                <a:spcPct val="0"/>
              </a:spcBef>
              <a:spcAft>
                <a:spcPct val="0"/>
              </a:spcAft>
              <a:defRPr>
                <a:solidFill>
                  <a:schemeClr val="tx1"/>
                </a:solidFill>
                <a:latin typeface="Arial" pitchFamily="34" charset="0"/>
                <a:cs typeface="Arial" pitchFamily="34" charset="0"/>
              </a:defRPr>
            </a:lvl8pPr>
            <a:lvl9pPr marL="3885674" indent="-228569"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F5135B7-2010-40F8-95D9-4859B2C1630B}" type="slidenum">
              <a:rPr lang="nl-NL" altLang="en-US" smtClean="0"/>
              <a:pPr eaLnBrk="1" fontAlgn="base" hangingPunct="1">
                <a:spcBef>
                  <a:spcPct val="0"/>
                </a:spcBef>
                <a:spcAft>
                  <a:spcPct val="0"/>
                </a:spcAft>
              </a:pPr>
              <a:t>3</a:t>
            </a:fld>
            <a:endParaRPr lang="nl-NL" altLang="en-US"/>
          </a:p>
        </p:txBody>
      </p:sp>
      <p:sp>
        <p:nvSpPr>
          <p:cNvPr id="47107" name="Rectangle 2"/>
          <p:cNvSpPr>
            <a:spLocks noGrp="1" noRot="1" noChangeAspect="1" noChangeArrowheads="1" noTextEdit="1"/>
          </p:cNvSpPr>
          <p:nvPr>
            <p:ph type="sldImg"/>
          </p:nvPr>
        </p:nvSpPr>
        <p:spPr bwMode="auto">
          <a:xfrm>
            <a:off x="1270000" y="728663"/>
            <a:ext cx="4789488" cy="3590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74726" y="4560889"/>
            <a:ext cx="5365750" cy="431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57" tIns="47078" rIns="94157" bIns="47078" numCol="1" anchor="t" anchorCtr="0" compatLnSpc="1">
            <a:prstTxWarp prst="textNoShape">
              <a:avLst/>
            </a:prstTxWarp>
          </a:bodyPr>
          <a:lstStyle/>
          <a:p>
            <a:pPr eaLnBrk="1" hangingPunct="1">
              <a:spcBef>
                <a:spcPct val="0"/>
              </a:spcBef>
            </a:pPr>
            <a:r>
              <a:rPr lang="en-US" altLang="en-US" b="1" dirty="0">
                <a:solidFill>
                  <a:srgbClr val="FF0000"/>
                </a:solidFill>
              </a:rPr>
              <a:t>THIS SLIDE FOR: </a:t>
            </a:r>
            <a:r>
              <a:rPr lang="en-US" altLang="en-US" b="1" dirty="0">
                <a:solidFill>
                  <a:srgbClr val="000000"/>
                </a:solidFill>
              </a:rPr>
              <a:t>VFA Tax Exempt Markets</a:t>
            </a:r>
          </a:p>
          <a:p>
            <a:pPr eaLnBrk="1" hangingPunct="1">
              <a:spcBef>
                <a:spcPct val="0"/>
              </a:spcBef>
            </a:pPr>
            <a:r>
              <a:rPr lang="en-US" altLang="en-US" dirty="0">
                <a:solidFill>
                  <a:srgbClr val="000000"/>
                </a:solidFill>
                <a:cs typeface="Arial" pitchFamily="34" charset="0"/>
              </a:rPr>
              <a:t>DO NOT USE if presenting to other markets</a:t>
            </a:r>
            <a:endParaRPr lang="en-US" altLang="en-US" b="1"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One housekeeping item before we get started. Disclosures are an important part of any financial discussion or product. They are designed to protect your interests.  So please give this a read. </a:t>
            </a:r>
          </a:p>
        </p:txBody>
      </p:sp>
    </p:spTree>
    <p:extLst>
      <p:ext uri="{BB962C8B-B14F-4D97-AF65-F5344CB8AC3E}">
        <p14:creationId xmlns:p14="http://schemas.microsoft.com/office/powerpoint/2010/main" val="240891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rgbClr val="FF0000"/>
                </a:solidFill>
                <a:effectLst/>
                <a:latin typeface="+mn-lt"/>
                <a:ea typeface="+mn-ea"/>
                <a:cs typeface="+mn-cs"/>
              </a:rPr>
              <a:t>Before we get started, I wanted to</a:t>
            </a:r>
            <a:r>
              <a:rPr lang="en-US" sz="1200" i="1" kern="1200" baseline="0" dirty="0">
                <a:solidFill>
                  <a:srgbClr val="FF0000"/>
                </a:solidFill>
                <a:effectLst/>
                <a:latin typeface="+mn-lt"/>
                <a:ea typeface="+mn-ea"/>
                <a:cs typeface="+mn-cs"/>
              </a:rPr>
              <a:t> say that Voya is here to support you during uncertain times. …</a:t>
            </a:r>
            <a:endParaRPr lang="en-US" sz="1200" i="1" kern="1200" dirty="0">
              <a:solidFill>
                <a:srgbClr val="FF0000"/>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ups and downs of the market can be downright stressful – but don’t panic. This isn’t as unusual as you may think.</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Today, we’ll discuss what’s going on in the Market and ways to help you get through uncertain times including: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Why you should  </a:t>
            </a:r>
            <a:r>
              <a:rPr lang="en-US" dirty="0"/>
              <a:t>consider staying put</a:t>
            </a:r>
          </a:p>
          <a:p>
            <a:pPr lvl="0"/>
            <a:r>
              <a:rPr lang="en-US" sz="1200" i="1" kern="1200" dirty="0">
                <a:solidFill>
                  <a:schemeClr val="tx1"/>
                </a:solidFill>
                <a:effectLst/>
                <a:latin typeface="+mn-lt"/>
                <a:ea typeface="+mn-ea"/>
                <a:cs typeface="+mn-cs"/>
              </a:rPr>
              <a:t>How to deal with stress that can be associated with dealing with the market</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What you can do to stay focused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And lastly, where to go from here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4</a:t>
            </a:fld>
            <a:endParaRPr lang="en-US"/>
          </a:p>
        </p:txBody>
      </p:sp>
    </p:spTree>
    <p:extLst>
      <p:ext uri="{BB962C8B-B14F-4D97-AF65-F5344CB8AC3E}">
        <p14:creationId xmlns:p14="http://schemas.microsoft.com/office/powerpoint/2010/main" val="271793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It's difficult to predict the future and that's one of the reasons why there's so much fluctuation in prices. Understanding the market cycle, however, is a key to getting the most out of your investment goals.  Knowing the course—the up-and-down movement of the market—can help you stay focused on your investment goals. There are a number of factors that could set off the initial decline in the market, such as: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Supply and demand: If more investors want to buy a stock than sell it, the price goes up. If more investors want to sell a stock than buy it, the price goes down,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Companies can sometimes report lower-than-expected earnings, and as a result stock prices fall,</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Another potential factor is rising interest rates. When interest rates go up, that typically means higher borrowing costs for borrowers. Higher interest rates also affect the interest paid on bonds, making them more compelling to investors – and since bonds are generally considered to be less risky, and a higher interest rate generally increases demand for bonds, the thinking is that that may hurt demand for stocks,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And the “bear market”.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What is a bear market, what causes it, and how does it work?</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bear market is a period marked with falling stock prices. In a bear market, investor confidence is extremely low. Many investors opt to sell off their stocks during a bear market for fear of further losses, thus fueling a vicious cycle of negativity.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bear market occurs when demand is significantly lower than supply and, as a result, share prices drop. This can shake investor confidence, which causes investors to keep their money out of the market - which, in turn, causes the decline in the stock market.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5</a:t>
            </a:fld>
            <a:endParaRPr lang="en-US"/>
          </a:p>
        </p:txBody>
      </p:sp>
    </p:spTree>
    <p:extLst>
      <p:ext uri="{BB962C8B-B14F-4D97-AF65-F5344CB8AC3E}">
        <p14:creationId xmlns:p14="http://schemas.microsoft.com/office/powerpoint/2010/main" val="413456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Asset class returns vary widely from year to year, making allocation decisions difficult and successful market timing virtually impossible. Widening the range of opportunities captures rising global economic prosperity and mitigates the risk of crowded, U.S.-centric portfolios. Global Perspectives’ use of broad global diversification to capture uncorrelated sources of returns, provides a means to achieve a more consistent outcome and mitigate volatility that can be associated with investing in just a small number of stocks or a single country.</a:t>
            </a:r>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6</a:t>
            </a:fld>
            <a:endParaRPr lang="en-US"/>
          </a:p>
        </p:txBody>
      </p:sp>
    </p:spTree>
    <p:extLst>
      <p:ext uri="{BB962C8B-B14F-4D97-AF65-F5344CB8AC3E}">
        <p14:creationId xmlns:p14="http://schemas.microsoft.com/office/powerpoint/2010/main" val="287055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 what is a “market correction”? Put simply, it’s a price drop of at least 10% of any security or market index following a temporary upswing in market prices. According to Ned Davis research</a:t>
            </a:r>
            <a:r>
              <a:rPr lang="en-US" sz="1200" i="1" kern="1200" baseline="0" dirty="0">
                <a:solidFill>
                  <a:schemeClr val="tx1"/>
                </a:solidFill>
                <a:effectLst/>
                <a:latin typeface="+mn-lt"/>
                <a:ea typeface="+mn-ea"/>
                <a:cs typeface="+mn-cs"/>
              </a:rPr>
              <a:t> th</a:t>
            </a:r>
            <a:r>
              <a:rPr lang="en-US" sz="1200" i="1" kern="1200" dirty="0">
                <a:solidFill>
                  <a:schemeClr val="tx1"/>
                </a:solidFill>
                <a:effectLst/>
                <a:latin typeface="+mn-lt"/>
                <a:ea typeface="+mn-ea"/>
                <a:cs typeface="+mn-cs"/>
              </a:rPr>
              <a:t>ere have been 123 market corrections from 1900-2013, resulting in at least one correction per year, on average*. This is good to know, because when the stock market goes down, many people panic and sell their shares, rather than being patient and waiting things out. This has the possibility of leading to unnecessary losses that can affect your financial bottom line.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triggers a market correction? Profit selling, technical analysis, corporate earnings and fear are all touch points that can trigger a market correction. It’s more sellers than buyers that trigger this correction and people need to know how to prepare for it.</a:t>
            </a:r>
            <a:endParaRPr lang="en-US" sz="1200" kern="1200" dirty="0">
              <a:solidFill>
                <a:schemeClr val="tx1"/>
              </a:solidFill>
              <a:effectLst/>
              <a:latin typeface="+mn-lt"/>
              <a:ea typeface="+mn-ea"/>
              <a:cs typeface="+mn-cs"/>
            </a:endParaRPr>
          </a:p>
          <a:p>
            <a:endParaRPr lang="en-US" dirty="0"/>
          </a:p>
          <a:p>
            <a:r>
              <a:rPr lang="en-US" dirty="0"/>
              <a:t>*Understanding a Market Correction-Forbes</a:t>
            </a:r>
            <a:r>
              <a:rPr lang="en-US" baseline="0" dirty="0"/>
              <a:t>.com –June 1, 2017 (Joel Johnson, contributor)</a:t>
            </a:r>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7</a:t>
            </a:fld>
            <a:endParaRPr lang="en-US"/>
          </a:p>
        </p:txBody>
      </p:sp>
    </p:spTree>
    <p:extLst>
      <p:ext uri="{BB962C8B-B14F-4D97-AF65-F5344CB8AC3E}">
        <p14:creationId xmlns:p14="http://schemas.microsoft.com/office/powerpoint/2010/main" val="226332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latin typeface="Arial" panose="020B0604020202020204" pitchFamily="34" charset="0"/>
                <a:cs typeface="Arial" panose="020B0604020202020204" pitchFamily="34" charset="0"/>
              </a:rPr>
              <a:t>Wide swings in markets over short time frames illustrate the need to stay invested through difficult periods. Missing just the 30 best days in the last 50 years resulted in 40% less return.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Market volatility is a natural part of investing. When you buy into the market, your hope is that it continues to soar, but that’s just not realistic. The fact of the matter is stocks go up and stocks go down – that’s the gist of market volatility. It’s natural for people to get an unsettling feeling when things are out of our control. You can’t control market volatility, but you can help lessen its impact on your retirement.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8</a:t>
            </a:fld>
            <a:endParaRPr lang="en-US"/>
          </a:p>
        </p:txBody>
      </p:sp>
    </p:spTree>
    <p:extLst>
      <p:ext uri="{BB962C8B-B14F-4D97-AF65-F5344CB8AC3E}">
        <p14:creationId xmlns:p14="http://schemas.microsoft.com/office/powerpoint/2010/main" val="21618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When major indexes start falling, it can scare some investors into panic-selling—never a good idea, as it may keep you from fully benefiting as the market recovers. Stay calm and avoid any emotional, knee-jerk response to the market’s movements. Remember over history, every single U.S. stock market downturn has ended in an upturn. When you look at it that way, drops won’t seem so terrifying.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A4305F-5687-47BD-99D5-386B0F34757B}" type="slidenum">
              <a:rPr lang="en-US" smtClean="0"/>
              <a:t>9</a:t>
            </a:fld>
            <a:endParaRPr lang="en-US" dirty="0"/>
          </a:p>
        </p:txBody>
      </p:sp>
    </p:spTree>
    <p:extLst>
      <p:ext uri="{BB962C8B-B14F-4D97-AF65-F5344CB8AC3E}">
        <p14:creationId xmlns:p14="http://schemas.microsoft.com/office/powerpoint/2010/main" val="191618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20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3523445" y="6380351"/>
            <a:ext cx="2097110" cy="341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9CC9673-5E17-4DE0-97FB-9AEF1A655C48}" type="slidenum">
              <a:rPr lang="en-US" smtClean="0"/>
              <a:pPr/>
              <a:t>‹#›</a:t>
            </a:fld>
            <a:endParaRPr lang="en-US" dirty="0"/>
          </a:p>
        </p:txBody>
      </p:sp>
    </p:spTree>
    <p:extLst>
      <p:ext uri="{BB962C8B-B14F-4D97-AF65-F5344CB8AC3E}">
        <p14:creationId xmlns:p14="http://schemas.microsoft.com/office/powerpoint/2010/main" val="242691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4"/>
          </p:nvPr>
        </p:nvSpPr>
        <p:spPr>
          <a:xfrm>
            <a:off x="4282017" y="6453713"/>
            <a:ext cx="579966" cy="416987"/>
          </a:xfrm>
          <a:prstGeom prst="rect">
            <a:avLst/>
          </a:prstGeom>
        </p:spPr>
        <p:txBody>
          <a:bodyPr/>
          <a:lstStyle>
            <a:lvl1pPr algn="ct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366263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282017" y="6453713"/>
            <a:ext cx="579966" cy="416987"/>
          </a:xfrm>
          <a:prstGeom prst="rect">
            <a:avLst/>
          </a:prstGeom>
        </p:spPr>
        <p:txBody>
          <a:bodyPr/>
          <a:lstStyle>
            <a:lvl1pPr algn="ctr">
              <a:defRPr sz="1100">
                <a:solidFill>
                  <a:srgbClr val="5B5B5B"/>
                </a:solidFill>
                <a:latin typeface="Arial"/>
                <a:cs typeface="Arial"/>
              </a:defRPr>
            </a:lvl1pPr>
          </a:lstStyle>
          <a:p>
            <a:fld id="{3653B1C7-8EA7-AC4F-AF75-9BD5D9CA5C95}" type="slidenum">
              <a:rPr lang="en-US" smtClean="0"/>
              <a:pPr/>
              <a:t>‹#›</a:t>
            </a:fld>
            <a:endParaRPr lang="en-US" dirty="0"/>
          </a:p>
        </p:txBody>
      </p:sp>
    </p:spTree>
    <p:extLst>
      <p:ext uri="{BB962C8B-B14F-4D97-AF65-F5344CB8AC3E}">
        <p14:creationId xmlns:p14="http://schemas.microsoft.com/office/powerpoint/2010/main" val="320461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6" name="Rectangle 5"/>
          <p:cNvSpPr/>
          <p:nvPr/>
        </p:nvSpPr>
        <p:spPr bwMode="auto">
          <a:xfrm>
            <a:off x="-1" y="0"/>
            <a:ext cx="9144000" cy="688975"/>
          </a:xfrm>
          <a:prstGeom prst="rect">
            <a:avLst/>
          </a:prstGeom>
          <a:solidFill>
            <a:schemeClr val="bg1"/>
          </a:solidFill>
          <a:ln w="9525" cap="flat" cmpd="sng" algn="ctr">
            <a:noFill/>
            <a:prstDash val="solid"/>
            <a:round/>
            <a:headEnd type="none" w="med" len="med"/>
            <a:tailEnd type="none" w="med" len="med"/>
          </a:ln>
          <a:effectLst/>
        </p:spPr>
        <p:txBody>
          <a:bodyPr wrap="square" lIns="180000" tIns="180000" rIns="180000" bIns="180000" anchor="ctr">
            <a:spAutoFit/>
          </a:bodyPr>
          <a:lstStyle/>
          <a:p>
            <a:pPr>
              <a:defRPr/>
            </a:pPr>
            <a:endParaRPr lang="en-US"/>
          </a:p>
        </p:txBody>
      </p:sp>
      <p:sp>
        <p:nvSpPr>
          <p:cNvPr id="4" name="Rectangle 3"/>
          <p:cNvSpPr/>
          <p:nvPr userDrawn="1"/>
        </p:nvSpPr>
        <p:spPr bwMode="auto">
          <a:xfrm>
            <a:off x="-1" y="762000"/>
            <a:ext cx="9144001" cy="457200"/>
          </a:xfrm>
          <a:prstGeom prst="rect">
            <a:avLst/>
          </a:prstGeom>
          <a:solidFill>
            <a:srgbClr val="FFFFFF"/>
          </a:solidFill>
          <a:ln w="9525" cap="flat" cmpd="sng" algn="ctr">
            <a:noFill/>
            <a:prstDash val="solid"/>
            <a:round/>
            <a:headEnd type="none" w="med" len="med"/>
            <a:tailEnd type="none" w="med" len="med"/>
          </a:ln>
          <a:effectLst/>
        </p:spPr>
        <p:txBody>
          <a:bodyPr vert="horz" wrap="square" lIns="180000" tIns="180000" rIns="180000" bIns="180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3" name="Picture 2" descr="Orange_White_RAM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0" y="713253"/>
            <a:ext cx="9144000" cy="5304960"/>
          </a:xfrm>
          <a:prstGeom prst="rect">
            <a:avLst/>
          </a:prstGeom>
        </p:spPr>
      </p:pic>
    </p:spTree>
    <p:extLst>
      <p:ext uri="{BB962C8B-B14F-4D97-AF65-F5344CB8AC3E}">
        <p14:creationId xmlns:p14="http://schemas.microsoft.com/office/powerpoint/2010/main" val="293092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34"/>
          <p:cNvSpPr>
            <a:spLocks noChangeArrowheads="1"/>
          </p:cNvSpPr>
          <p:nvPr userDrawn="1"/>
        </p:nvSpPr>
        <p:spPr bwMode="auto">
          <a:xfrm>
            <a:off x="4148746" y="6646492"/>
            <a:ext cx="838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p>
            <a:pPr algn="ctr" defTabSz="1019175"/>
            <a:fld id="{EDD8236E-F6CA-4988-8F46-239F6032A778}" type="slidenum">
              <a:rPr lang="en-US" sz="800">
                <a:solidFill>
                  <a:schemeClr val="bg2"/>
                </a:solidFill>
              </a:rPr>
              <a:pPr algn="ctr" defTabSz="1019175"/>
              <a:t>‹#›</a:t>
            </a:fld>
            <a:endParaRPr lang="en-US" sz="800" dirty="0">
              <a:solidFill>
                <a:schemeClr val="bg2"/>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8986" y="5921327"/>
            <a:ext cx="1584014" cy="692248"/>
          </a:xfrm>
          <a:prstGeom prst="rect">
            <a:avLst/>
          </a:prstGeom>
        </p:spPr>
      </p:pic>
      <p:pic>
        <p:nvPicPr>
          <p:cNvPr id="7" name="Picture 6" descr="Voy_cap_line_PIP_ar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7675" y="6423025"/>
            <a:ext cx="1926131" cy="85725"/>
          </a:xfrm>
          <a:prstGeom prst="rect">
            <a:avLst/>
          </a:prstGeom>
        </p:spPr>
      </p:pic>
    </p:spTree>
    <p:extLst>
      <p:ext uri="{BB962C8B-B14F-4D97-AF65-F5344CB8AC3E}">
        <p14:creationId xmlns:p14="http://schemas.microsoft.com/office/powerpoint/2010/main" val="203802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30189"/>
            <a:ext cx="8229600" cy="7175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446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178986" y="5921327"/>
            <a:ext cx="1584014" cy="692248"/>
          </a:xfrm>
          <a:prstGeom prst="rect">
            <a:avLst/>
          </a:prstGeom>
        </p:spPr>
      </p:pic>
      <p:pic>
        <p:nvPicPr>
          <p:cNvPr id="4" name="Picture 3" descr="voybar-RGB-long.jp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878526"/>
            <a:ext cx="9144000" cy="249647"/>
          </a:xfrm>
          <a:prstGeom prst="rect">
            <a:avLst/>
          </a:prstGeom>
        </p:spPr>
      </p:pic>
      <p:sp>
        <p:nvSpPr>
          <p:cNvPr id="5" name="Slide Number Placeholder 4"/>
          <p:cNvSpPr>
            <a:spLocks noGrp="1"/>
          </p:cNvSpPr>
          <p:nvPr>
            <p:ph type="sldNum" sz="quarter" idx="4"/>
          </p:nvPr>
        </p:nvSpPr>
        <p:spPr>
          <a:xfrm>
            <a:off x="3523445" y="6380351"/>
            <a:ext cx="2097110" cy="341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9CC9673-5E17-4DE0-97FB-9AEF1A655C48}" type="slidenum">
              <a:rPr lang="en-US" smtClean="0"/>
              <a:pPr/>
              <a:t>‹#›</a:t>
            </a:fld>
            <a:endParaRPr lang="en-US" dirty="0"/>
          </a:p>
        </p:txBody>
      </p:sp>
      <p:grpSp>
        <p:nvGrpSpPr>
          <p:cNvPr id="8" name="Group 41"/>
          <p:cNvGrpSpPr>
            <a:grpSpLocks/>
          </p:cNvGrpSpPr>
          <p:nvPr userDrawn="1"/>
        </p:nvGrpSpPr>
        <p:grpSpPr bwMode="auto">
          <a:xfrm flipH="1">
            <a:off x="9245930" y="6075713"/>
            <a:ext cx="773114" cy="752980"/>
            <a:chOff x="-577" y="3757"/>
            <a:chExt cx="576" cy="561"/>
          </a:xfrm>
        </p:grpSpPr>
        <p:sp>
          <p:nvSpPr>
            <p:cNvPr id="9" name="Line 42"/>
            <p:cNvSpPr>
              <a:spLocks noChangeShapeType="1"/>
            </p:cNvSpPr>
            <p:nvPr userDrawn="1"/>
          </p:nvSpPr>
          <p:spPr bwMode="auto">
            <a:xfrm>
              <a:off x="-577" y="3757"/>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a:p>
          </p:txBody>
        </p:sp>
        <p:sp>
          <p:nvSpPr>
            <p:cNvPr id="10" name="Line 43"/>
            <p:cNvSpPr>
              <a:spLocks noChangeShapeType="1"/>
            </p:cNvSpPr>
            <p:nvPr userDrawn="1"/>
          </p:nvSpPr>
          <p:spPr bwMode="auto">
            <a:xfrm>
              <a:off x="-577" y="4318"/>
              <a:ext cx="576" cy="0"/>
            </a:xfrm>
            <a:prstGeom prst="line">
              <a:avLst/>
            </a:prstGeom>
            <a:noFill/>
            <a:ln w="19050">
              <a:solidFill>
                <a:srgbClr val="FF66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0" tIns="180000" rIns="180000" bIns="180000" anchor="ctr">
              <a:spAutoFit/>
            </a:bodyPr>
            <a:lstStyle/>
            <a:p>
              <a:endParaRPr lang="en-US"/>
            </a:p>
          </p:txBody>
        </p:sp>
      </p:grpSp>
      <p:sp>
        <p:nvSpPr>
          <p:cNvPr id="11" name="Rectangle 47"/>
          <p:cNvSpPr>
            <a:spLocks noChangeArrowheads="1"/>
          </p:cNvSpPr>
          <p:nvPr userDrawn="1"/>
        </p:nvSpPr>
        <p:spPr bwMode="auto">
          <a:xfrm>
            <a:off x="9311021" y="6128891"/>
            <a:ext cx="1351608" cy="600165"/>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ctr">
            <a:spAutoFit/>
          </a:bodyPr>
          <a:lstStyle/>
          <a:p>
            <a:r>
              <a:rPr lang="en-GB" sz="1300" dirty="0">
                <a:solidFill>
                  <a:schemeClr val="bg1"/>
                </a:solidFill>
              </a:rPr>
              <a:t>Do not put content </a:t>
            </a:r>
            <a:br>
              <a:rPr lang="en-GB" sz="1300" dirty="0">
                <a:solidFill>
                  <a:schemeClr val="bg1"/>
                </a:solidFill>
              </a:rPr>
            </a:br>
            <a:r>
              <a:rPr lang="en-GB" sz="1300" dirty="0">
                <a:solidFill>
                  <a:schemeClr val="bg1"/>
                </a:solidFill>
              </a:rPr>
              <a:t>on the brand signature area</a:t>
            </a:r>
          </a:p>
        </p:txBody>
      </p:sp>
      <p:pic>
        <p:nvPicPr>
          <p:cNvPr id="13" name="Picture 12" descr="Voy_cap_line_PIP_art.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47675" y="6270625"/>
            <a:ext cx="1926131" cy="85725"/>
          </a:xfrm>
          <a:prstGeom prst="rect">
            <a:avLst/>
          </a:prstGeom>
        </p:spPr>
      </p:pic>
    </p:spTree>
    <p:extLst>
      <p:ext uri="{BB962C8B-B14F-4D97-AF65-F5344CB8AC3E}">
        <p14:creationId xmlns:p14="http://schemas.microsoft.com/office/powerpoint/2010/main" val="3475291936"/>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 id="2147483678" r:id="rId5"/>
    <p:sldLayoutId id="2147483679" r:id="rId6"/>
  </p:sldLayoutIdLst>
  <p:hf hdr="0" ftr="0" dt="0"/>
  <p:txStyles>
    <p:titleStyle>
      <a:lvl1pPr algn="l" defTabSz="457200" rtl="0" eaLnBrk="1" latinLnBrk="0" hangingPunct="1">
        <a:spcBef>
          <a:spcPct val="0"/>
        </a:spcBef>
        <a:buNone/>
        <a:defRPr sz="3000" kern="1200" baseline="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gaboragency.com/" TargetMode="External"/><Relationship Id="rId3" Type="http://schemas.openxmlformats.org/officeDocument/2006/relationships/image" Target="../media/image7.png"/><Relationship Id="rId7" Type="http://schemas.openxmlformats.org/officeDocument/2006/relationships/image" Target="cid:image002.jpg@01D656B1.ED4B1810" TargetMode="External"/><Relationship Id="rId12" Type="http://schemas.openxmlformats.org/officeDocument/2006/relationships/hyperlink" Target="mailto:rrenner@gaboragency.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cid:image002.png@01D656A8.90FD6B70" TargetMode="External"/><Relationship Id="rId5" Type="http://schemas.openxmlformats.org/officeDocument/2006/relationships/image" Target="cid:image001.jpg@01D656B1.ED4B1810" TargetMode="External"/><Relationship Id="rId15" Type="http://schemas.openxmlformats.org/officeDocument/2006/relationships/hyperlink" Target="http://www.lincolninvestment.com/" TargetMode="Externa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image" Target="cid:image001.png@01D656A8.90FD6B70" TargetMode="External"/><Relationship Id="rId14" Type="http://schemas.openxmlformats.org/officeDocument/2006/relationships/hyperlink" Target="mailto:djames@gaboragency.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gaboragency.com/" TargetMode="External"/><Relationship Id="rId3" Type="http://schemas.openxmlformats.org/officeDocument/2006/relationships/image" Target="../media/image25.png"/><Relationship Id="rId7" Type="http://schemas.openxmlformats.org/officeDocument/2006/relationships/image" Target="cid:image002.jpg@01D656B1.ED4B1810" TargetMode="External"/><Relationship Id="rId12" Type="http://schemas.openxmlformats.org/officeDocument/2006/relationships/hyperlink" Target="mailto:rrenner@gaboragency.com" TargetMode="External"/><Relationship Id="rId2" Type="http://schemas.openxmlformats.org/officeDocument/2006/relationships/notesSlide" Target="../notesSlides/notesSlide17.xml"/><Relationship Id="rId16" Type="http://schemas.openxmlformats.org/officeDocument/2006/relationships/hyperlink" Target="https://outlook.office365.com/owa/calendar/FinancialPlanner@gaboragency.com/bookings/" TargetMode="External"/><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image" Target="cid:image002.png@01D656A8.90FD6B70" TargetMode="External"/><Relationship Id="rId5" Type="http://schemas.openxmlformats.org/officeDocument/2006/relationships/image" Target="cid:image001.jpg@01D656B1.ED4B1810" TargetMode="External"/><Relationship Id="rId15" Type="http://schemas.openxmlformats.org/officeDocument/2006/relationships/hyperlink" Target="https://outlook.office365.com/owa/calendar/GaborAgency4@gaboragency.com/bookings/" TargetMode="Externa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image" Target="cid:image001.png@01D656A8.90FD6B70" TargetMode="External"/><Relationship Id="rId14" Type="http://schemas.openxmlformats.org/officeDocument/2006/relationships/hyperlink" Target="mailto:djames@gaboragenc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oleObject" Target="file:///\\iam.intranet\dept$\Marketing\Graphic%20Design\Global%20Perspectives\Book\Excel%20Files\Charts%20and%20Graphs\Missing%20Best%20Days.xlsx!Growth%20Chart!%5bMissing%20Best%20Days.xlsx%5dGrowth%20Chart%20Chart%20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ctrTitle" idx="4294967295"/>
          </p:nvPr>
        </p:nvSpPr>
        <p:spPr>
          <a:xfrm>
            <a:off x="1232210" y="1412744"/>
            <a:ext cx="7153275" cy="1019175"/>
          </a:xfrm>
        </p:spPr>
        <p:txBody>
          <a:bodyPr anchor="ctr">
            <a:normAutofit fontScale="90000"/>
          </a:bodyPr>
          <a:lstStyle/>
          <a:p>
            <a:pPr algn="ctr" eaLnBrk="1" hangingPunct="1"/>
            <a:r>
              <a:rPr lang="en-US" altLang="en-US" sz="2200" b="1" dirty="0">
                <a:solidFill>
                  <a:srgbClr val="0070C0"/>
                </a:solidFill>
              </a:rPr>
              <a:t>The Gabor Agency has been working with the state universities and colleges in Florida for over 70 years.  </a:t>
            </a:r>
          </a:p>
        </p:txBody>
      </p:sp>
      <p:sp>
        <p:nvSpPr>
          <p:cNvPr id="7" name="Rectangle 7"/>
          <p:cNvSpPr txBox="1">
            <a:spLocks noChangeArrowheads="1"/>
          </p:cNvSpPr>
          <p:nvPr/>
        </p:nvSpPr>
        <p:spPr bwMode="auto">
          <a:xfrm>
            <a:off x="291829" y="632301"/>
            <a:ext cx="8713021" cy="65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dirty="0">
                <a:solidFill>
                  <a:schemeClr val="tx2"/>
                </a:solidFill>
              </a:rPr>
              <a:t> Welcome to the Voya IFAS Virtual Retirement Session</a:t>
            </a:r>
          </a:p>
        </p:txBody>
      </p:sp>
      <p:pic>
        <p:nvPicPr>
          <p:cNvPr id="8" name="Picture 7" descr="VOYA_shape_FOCU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51" y="2903110"/>
            <a:ext cx="2205502" cy="183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txBox="1">
            <a:spLocks noChangeArrowheads="1"/>
          </p:cNvSpPr>
          <p:nvPr/>
        </p:nvSpPr>
        <p:spPr bwMode="auto">
          <a:xfrm>
            <a:off x="-1892034" y="6005437"/>
            <a:ext cx="823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000" dirty="0">
                <a:solidFill>
                  <a:schemeClr val="bg2"/>
                </a:solidFill>
              </a:rPr>
              <a:t>Registered representative of and securities offered through </a:t>
            </a:r>
            <a:r>
              <a:rPr lang="en-US" sz="1000" dirty="0" err="1">
                <a:solidFill>
                  <a:schemeClr val="bg2"/>
                </a:solidFill>
              </a:rPr>
              <a:t>Voya</a:t>
            </a:r>
            <a:r>
              <a:rPr lang="en-US" sz="1000" dirty="0">
                <a:solidFill>
                  <a:schemeClr val="bg2"/>
                </a:solidFill>
              </a:rPr>
              <a:t> Financial Advisers, Inc. (member SIPC) </a:t>
            </a:r>
          </a:p>
          <a:p>
            <a:pPr algn="r" defTabSz="933237">
              <a:defRPr/>
            </a:pPr>
            <a:r>
              <a:rPr lang="en-US" sz="1000" dirty="0"/>
              <a:t>CN1016-45672-1120D</a:t>
            </a:r>
          </a:p>
        </p:txBody>
      </p:sp>
      <p:pic>
        <p:nvPicPr>
          <p:cNvPr id="1028" name="Picture 4">
            <a:extLst>
              <a:ext uri="{FF2B5EF4-FFF2-40B4-BE49-F238E27FC236}">
                <a16:creationId xmlns:a16="http://schemas.microsoft.com/office/drawing/2014/main" id="{F94E9E50-D1B3-4874-B9E2-5B6C16892DE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14230" y="4687399"/>
            <a:ext cx="7429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EBBF554-E13D-4A2B-A6E0-241D7289A6A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804335" y="4687399"/>
            <a:ext cx="1581150" cy="5752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9B5D8BF">
            <a:extLst>
              <a:ext uri="{FF2B5EF4-FFF2-40B4-BE49-F238E27FC236}">
                <a16:creationId xmlns:a16="http://schemas.microsoft.com/office/drawing/2014/main" id="{B357F534-23FC-45DB-B4E0-F3D3DDE4D05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2401429" y="4631190"/>
            <a:ext cx="5238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15D22025">
            <a:extLst>
              <a:ext uri="{FF2B5EF4-FFF2-40B4-BE49-F238E27FC236}">
                <a16:creationId xmlns:a16="http://schemas.microsoft.com/office/drawing/2014/main" id="{91B73D4D-122B-44A7-BF12-5B7E4F881044}"/>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080097" y="4639909"/>
            <a:ext cx="1543050" cy="5999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BD0E39FC-24FC-4AAB-A3F0-0453570DCA57}"/>
              </a:ext>
            </a:extLst>
          </p:cNvPr>
          <p:cNvSpPr>
            <a:spLocks noChangeArrowheads="1"/>
          </p:cNvSpPr>
          <p:nvPr/>
        </p:nvSpPr>
        <p:spPr bwMode="auto">
          <a:xfrm>
            <a:off x="5814049" y="2608491"/>
            <a:ext cx="942653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Russell Renner, CFP</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Financial Advisor</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Gabor Agency</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Serving Gainesville</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Cell</a:t>
            </a:r>
            <a:r>
              <a:rPr lang="en-US" altLang="en-US" b="1" dirty="0">
                <a:latin typeface="Cavolini" panose="03000502040302020204" pitchFamily="66" charset="0"/>
                <a:ea typeface="Calibri" panose="020F0502020204030204" pitchFamily="34" charset="0"/>
                <a:cs typeface="Cavolini" panose="03000502040302020204" pitchFamily="66" charset="0"/>
              </a:rPr>
              <a:t>: 352.278.4250</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563C1"/>
                </a:solidFill>
                <a:effectLst/>
                <a:latin typeface="Berlin Sans FB" panose="020E0602020502020306" pitchFamily="34" charset="0"/>
                <a:ea typeface="Calibri" panose="020F0502020204030204" pitchFamily="34" charset="0"/>
                <a:cs typeface="Calibri" panose="020F0502020204030204" pitchFamily="34" charset="0"/>
                <a:hlinkClick r:id="rId12"/>
              </a:rPr>
              <a:t>rrenner@gaboragency.com</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www.gaboragency.com</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6">
            <a:extLst>
              <a:ext uri="{FF2B5EF4-FFF2-40B4-BE49-F238E27FC236}">
                <a16:creationId xmlns:a16="http://schemas.microsoft.com/office/drawing/2014/main" id="{91D02BF5-6C25-41A4-998F-19522696AA26}"/>
              </a:ext>
            </a:extLst>
          </p:cNvPr>
          <p:cNvSpPr>
            <a:spLocks noChangeArrowheads="1"/>
          </p:cNvSpPr>
          <p:nvPr/>
        </p:nvSpPr>
        <p:spPr bwMode="auto">
          <a:xfrm>
            <a:off x="0" y="101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a:extLst>
              <a:ext uri="{FF2B5EF4-FFF2-40B4-BE49-F238E27FC236}">
                <a16:creationId xmlns:a16="http://schemas.microsoft.com/office/drawing/2014/main" id="{CCAC069E-6304-423E-B23C-60E1732E08F4}"/>
              </a:ext>
            </a:extLst>
          </p:cNvPr>
          <p:cNvSpPr>
            <a:spLocks noChangeArrowheads="1"/>
          </p:cNvSpPr>
          <p:nvPr/>
        </p:nvSpPr>
        <p:spPr bwMode="auto">
          <a:xfrm>
            <a:off x="2306686" y="2389874"/>
            <a:ext cx="308987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Lucida Handwriting" panose="03010101010101010101" pitchFamily="66" charset="0"/>
                <a:ea typeface="Calibri" panose="020F0502020204030204" pitchFamily="34" charset="0"/>
                <a:cs typeface="Calibri" panose="020F0502020204030204" pitchFamily="34" charset="0"/>
              </a:rPr>
              <a:t>Deborah E James</a:t>
            </a:r>
            <a:r>
              <a:rPr lang="en-US" altLang="en-US" sz="1700" b="1" dirty="0">
                <a:solidFill>
                  <a:srgbClr val="000000"/>
                </a:solidFill>
                <a:latin typeface="Lucida Handwriting" panose="03010101010101010101" pitchFamily="66" charset="0"/>
                <a:ea typeface="Calibri" panose="020F0502020204030204" pitchFamily="34" charset="0"/>
                <a:cs typeface="Calibri" panose="020F0502020204030204" pitchFamily="34" charset="0"/>
              </a:rPr>
              <a:t>, </a:t>
            </a:r>
            <a:r>
              <a:rPr kumimoji="0" lang="en-US" altLang="en-US" sz="1700" b="1" i="0" u="none" strike="noStrike" cap="none" normalizeH="0" baseline="0" dirty="0">
                <a:ln>
                  <a:noFill/>
                </a:ln>
                <a:solidFill>
                  <a:srgbClr val="000000"/>
                </a:solidFill>
                <a:effectLst/>
                <a:latin typeface="Lucida Handwriting" panose="03010101010101010101" pitchFamily="66" charset="0"/>
                <a:ea typeface="Calibri" panose="020F0502020204030204" pitchFamily="34" charset="0"/>
                <a:cs typeface="Calibri" panose="020F0502020204030204" pitchFamily="34" charset="0"/>
              </a:rPr>
              <a:t>CFP</a:t>
            </a:r>
            <a:r>
              <a:rPr kumimoji="0" lang="en-US" altLang="en-US" sz="17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Financial Advisor</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Gabor Agency</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Serving Gainesville</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Cell:</a:t>
            </a:r>
            <a:r>
              <a:rPr kumimoji="0" lang="en-US"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volini" panose="03000502040302020204" pitchFamily="66" charset="0"/>
              </a:rPr>
              <a:t> </a:t>
            </a:r>
            <a:r>
              <a:rPr kumimoji="0" lang="en-US" altLang="en-US"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 352.538.0106 </a:t>
            </a:r>
            <a:endParaRPr kumimoji="0" lang="en-US" altLang="en-US"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FF"/>
                </a:solidFill>
                <a:effectLst/>
                <a:latin typeface="Franklin Gothic Medium" panose="020B0603020102020204" pitchFamily="34" charset="0"/>
                <a:ea typeface="Calibri" panose="020F0502020204030204" pitchFamily="34" charset="0"/>
                <a:cs typeface="Calibri" panose="020F0502020204030204" pitchFamily="34" charset="0"/>
                <a:hlinkClick r:id="rId14"/>
              </a:rPr>
              <a:t>djames@gaboragency.com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3"/>
              </a:rPr>
              <a:t>www.gaboragency.com</a:t>
            </a:r>
            <a:endParaRPr kumimoji="0" lang="en-US" altLang="en-US" sz="1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1B15A1C5-60F9-489A-91C9-AD549E252978}"/>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5B21B600-F096-4E01-89F7-18CF733ED683}"/>
              </a:ext>
            </a:extLst>
          </p:cNvPr>
          <p:cNvSpPr txBox="1"/>
          <p:nvPr/>
        </p:nvSpPr>
        <p:spPr>
          <a:xfrm>
            <a:off x="364326" y="5666883"/>
            <a:ext cx="856802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Advisory services offered through Capital Analysts, LLC. or Lincoln Investment,  Registered Investment Advisers.  Securities offered through Lincoln Investment,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Broker Dealer, Member FINRA/SIPC. </a:t>
            </a:r>
            <a:r>
              <a:rPr kumimoji="0" lang="en-US" altLang="en-US" sz="8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15"/>
              </a:rPr>
              <a:t>www.Lincolninvestment.com</a:t>
            </a:r>
            <a:r>
              <a:rPr kumimoji="0" lang="en-US" altLang="en-US" sz="8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Gabor Agency, Inc. and the above firms are independent and non-affiliated.</a:t>
            </a:r>
            <a:endParaRPr kumimoji="0" lang="en-US" altLang="en-US" sz="4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405697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500" fill="hold"/>
                                        <p:tgtEl>
                                          <p:spTgt spid="6146"/>
                                        </p:tgtEl>
                                        <p:attrNameLst>
                                          <p:attrName>ppt_w</p:attrName>
                                        </p:attrNameLst>
                                      </p:cBhvr>
                                      <p:tavLst>
                                        <p:tav tm="0">
                                          <p:val>
                                            <p:fltVal val="0"/>
                                          </p:val>
                                        </p:tav>
                                        <p:tav tm="100000">
                                          <p:val>
                                            <p:strVal val="#ppt_w"/>
                                          </p:val>
                                        </p:tav>
                                      </p:tavLst>
                                    </p:anim>
                                    <p:anim calcmode="lin" valueType="num">
                                      <p:cBhvr>
                                        <p:cTn id="18" dur="500" fill="hold"/>
                                        <p:tgtEl>
                                          <p:spTgt spid="6146"/>
                                        </p:tgtEl>
                                        <p:attrNameLst>
                                          <p:attrName>ppt_h</p:attrName>
                                        </p:attrNameLst>
                                      </p:cBhvr>
                                      <p:tavLst>
                                        <p:tav tm="0">
                                          <p:val>
                                            <p:fltVal val="0"/>
                                          </p:val>
                                        </p:tav>
                                        <p:tav tm="100000">
                                          <p:val>
                                            <p:strVal val="#ppt_h"/>
                                          </p:val>
                                        </p:tav>
                                      </p:tavLst>
                                    </p:anim>
                                    <p:animEffect transition="in" filter="fade">
                                      <p:cBhvr>
                                        <p:cTn id="19" dur="500"/>
                                        <p:tgtEl>
                                          <p:spTgt spid="6146"/>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focused</a:t>
            </a:r>
          </a:p>
        </p:txBody>
      </p:sp>
      <p:sp>
        <p:nvSpPr>
          <p:cNvPr id="3" name="Slide Number Placeholder 2"/>
          <p:cNvSpPr>
            <a:spLocks noGrp="1"/>
          </p:cNvSpPr>
          <p:nvPr>
            <p:ph type="sldNum" sz="quarter" idx="4"/>
          </p:nvPr>
        </p:nvSpPr>
        <p:spPr/>
        <p:txBody>
          <a:bodyPr/>
          <a:lstStyle/>
          <a:p>
            <a:fld id="{3653B1C7-8EA7-AC4F-AF75-9BD5D9CA5C95}" type="slidenum">
              <a:rPr lang="en-US" smtClean="0"/>
              <a:pPr/>
              <a:t>10</a:t>
            </a:fld>
            <a:endParaRPr lang="en-US" dirty="0"/>
          </a:p>
        </p:txBody>
      </p:sp>
      <p:sp>
        <p:nvSpPr>
          <p:cNvPr id="5" name="Rectangle 4"/>
          <p:cNvSpPr/>
          <p:nvPr/>
        </p:nvSpPr>
        <p:spPr>
          <a:xfrm>
            <a:off x="3085905" y="2151303"/>
            <a:ext cx="5248197" cy="2539157"/>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REMEMBER: </a:t>
            </a:r>
          </a:p>
          <a:p>
            <a:pPr marL="28575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One way to avoid worrying about the stock market is to only invest money if you can afford to let it sit there through some ups and downs.</a:t>
            </a:r>
          </a:p>
          <a:p>
            <a:pPr marL="28575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Avoid stops &amp; starts  </a:t>
            </a:r>
          </a:p>
          <a:p>
            <a:pPr marL="28575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Don’t lose sight of your long-term objectives</a:t>
            </a:r>
          </a:p>
        </p:txBody>
      </p:sp>
      <p:cxnSp>
        <p:nvCxnSpPr>
          <p:cNvPr id="6" name="Straight Connector 5"/>
          <p:cNvCxnSpPr/>
          <p:nvPr/>
        </p:nvCxnSpPr>
        <p:spPr>
          <a:xfrm>
            <a:off x="2519179" y="2289802"/>
            <a:ext cx="0" cy="2492990"/>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rot="16200000">
            <a:off x="606578" y="3206236"/>
            <a:ext cx="1045029" cy="358384"/>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5400000">
            <a:off x="1098611" y="3241689"/>
            <a:ext cx="1045029" cy="358384"/>
          </a:xfrm>
          <a:prstGeom prst="right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82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go from here?</a:t>
            </a:r>
          </a:p>
        </p:txBody>
      </p:sp>
      <p:sp>
        <p:nvSpPr>
          <p:cNvPr id="3" name="Slide Number Placeholder 2"/>
          <p:cNvSpPr>
            <a:spLocks noGrp="1"/>
          </p:cNvSpPr>
          <p:nvPr>
            <p:ph type="sldNum" sz="quarter" idx="4"/>
          </p:nvPr>
        </p:nvSpPr>
        <p:spPr/>
        <p:txBody>
          <a:bodyPr/>
          <a:lstStyle/>
          <a:p>
            <a:fld id="{3653B1C7-8EA7-AC4F-AF75-9BD5D9CA5C95}" type="slidenum">
              <a:rPr lang="en-US" smtClean="0"/>
              <a:pPr/>
              <a:t>11</a:t>
            </a:fld>
            <a:endParaRPr lang="en-US" dirty="0"/>
          </a:p>
        </p:txBody>
      </p:sp>
      <p:sp>
        <p:nvSpPr>
          <p:cNvPr id="4" name="Rectangle 3"/>
          <p:cNvSpPr/>
          <p:nvPr/>
        </p:nvSpPr>
        <p:spPr>
          <a:xfrm>
            <a:off x="3069773" y="1677532"/>
            <a:ext cx="6191794" cy="3785652"/>
          </a:xfrm>
          <a:prstGeom prst="rect">
            <a:avLst/>
          </a:prstGeom>
        </p:spPr>
        <p:txBody>
          <a:bodyPr wrap="square">
            <a:spAutoFit/>
          </a:bodyPr>
          <a:lstStyle/>
          <a:p>
            <a:pPr>
              <a:spcBef>
                <a:spcPts val="1800"/>
              </a:spcBef>
            </a:pPr>
            <a:r>
              <a:rPr lang="en-US" sz="2400" b="1" dirty="0">
                <a:solidFill>
                  <a:schemeClr val="tx2"/>
                </a:solidFill>
                <a:latin typeface="Arial" panose="020B0604020202020204" pitchFamily="34" charset="0"/>
                <a:cs typeface="Arial" panose="020B0604020202020204" pitchFamily="34" charset="0"/>
              </a:rPr>
              <a:t>STRATEGIES:</a:t>
            </a:r>
            <a:endParaRPr lang="en-US" sz="2400" dirty="0">
              <a:solidFill>
                <a:schemeClr val="tx2"/>
              </a:solidFill>
              <a:latin typeface="Arial" panose="020B0604020202020204" pitchFamily="34" charset="0"/>
              <a:cs typeface="Arial" panose="020B0604020202020204" pitchFamily="34" charset="0"/>
            </a:endParaRP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Avoid timing the market</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Asset allocation</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Assets to consider during a market downturn</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Diversification</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Dollar-Cost averaging</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Know how much risk you’re willing to take on (risk tolerance)</a:t>
            </a:r>
          </a:p>
        </p:txBody>
      </p:sp>
      <p:cxnSp>
        <p:nvCxnSpPr>
          <p:cNvPr id="7" name="Straight Connector 6"/>
          <p:cNvCxnSpPr/>
          <p:nvPr/>
        </p:nvCxnSpPr>
        <p:spPr>
          <a:xfrm>
            <a:off x="2519179" y="1677532"/>
            <a:ext cx="0" cy="3508653"/>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76192F70-1385-D749-8E24-D23B28809FD2}"/>
              </a:ext>
            </a:extLst>
          </p:cNvPr>
          <p:cNvGrpSpPr/>
          <p:nvPr/>
        </p:nvGrpSpPr>
        <p:grpSpPr>
          <a:xfrm>
            <a:off x="741362" y="2674705"/>
            <a:ext cx="1304208" cy="1514306"/>
            <a:chOff x="9979338" y="2206602"/>
            <a:chExt cx="437736" cy="508252"/>
          </a:xfrm>
          <a:solidFill>
            <a:schemeClr val="tx2"/>
          </a:solidFill>
        </p:grpSpPr>
        <p:sp>
          <p:nvSpPr>
            <p:cNvPr id="11" name="Rectangle 35">
              <a:extLst>
                <a:ext uri="{FF2B5EF4-FFF2-40B4-BE49-F238E27FC236}">
                  <a16:creationId xmlns:a16="http://schemas.microsoft.com/office/drawing/2014/main" id="{F384F4A9-E9CF-0E45-817F-705FFE82F112}"/>
                </a:ext>
              </a:extLst>
            </p:cNvPr>
            <p:cNvSpPr>
              <a:spLocks noChangeArrowheads="1"/>
            </p:cNvSpPr>
            <p:nvPr/>
          </p:nvSpPr>
          <p:spPr bwMode="auto">
            <a:xfrm>
              <a:off x="10146981" y="2648329"/>
              <a:ext cx="101118" cy="25280"/>
            </a:xfrm>
            <a:prstGeom prst="rect">
              <a:avLst/>
            </a:prstGeom>
            <a:grp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2" name="Rectangle 36">
              <a:extLst>
                <a:ext uri="{FF2B5EF4-FFF2-40B4-BE49-F238E27FC236}">
                  <a16:creationId xmlns:a16="http://schemas.microsoft.com/office/drawing/2014/main" id="{9E4F3543-932A-1645-96D3-E34EC319DD4B}"/>
                </a:ext>
              </a:extLst>
            </p:cNvPr>
            <p:cNvSpPr>
              <a:spLocks noChangeArrowheads="1"/>
            </p:cNvSpPr>
            <p:nvPr/>
          </p:nvSpPr>
          <p:spPr bwMode="auto">
            <a:xfrm>
              <a:off x="10177583" y="2544549"/>
              <a:ext cx="41246" cy="82491"/>
            </a:xfrm>
            <a:prstGeom prst="rect">
              <a:avLst/>
            </a:prstGeom>
            <a:grp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3" name="Rectangle 37">
              <a:extLst>
                <a:ext uri="{FF2B5EF4-FFF2-40B4-BE49-F238E27FC236}">
                  <a16:creationId xmlns:a16="http://schemas.microsoft.com/office/drawing/2014/main" id="{FB11F2AD-6EAD-4042-A702-F95F7F743F75}"/>
                </a:ext>
              </a:extLst>
            </p:cNvPr>
            <p:cNvSpPr>
              <a:spLocks noChangeArrowheads="1"/>
            </p:cNvSpPr>
            <p:nvPr/>
          </p:nvSpPr>
          <p:spPr bwMode="auto">
            <a:xfrm>
              <a:off x="10172261" y="2689574"/>
              <a:ext cx="50559" cy="25280"/>
            </a:xfrm>
            <a:prstGeom prst="rect">
              <a:avLst/>
            </a:prstGeom>
            <a:grp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4" name="Freeform 38">
              <a:extLst>
                <a:ext uri="{FF2B5EF4-FFF2-40B4-BE49-F238E27FC236}">
                  <a16:creationId xmlns:a16="http://schemas.microsoft.com/office/drawing/2014/main" id="{941A71D0-D68D-6B4E-A480-0695B7D271E8}"/>
                </a:ext>
              </a:extLst>
            </p:cNvPr>
            <p:cNvSpPr>
              <a:spLocks noEditPoints="1"/>
            </p:cNvSpPr>
            <p:nvPr/>
          </p:nvSpPr>
          <p:spPr bwMode="auto">
            <a:xfrm>
              <a:off x="10073804" y="2352957"/>
              <a:ext cx="248804" cy="279405"/>
            </a:xfrm>
            <a:custGeom>
              <a:avLst/>
              <a:gdLst>
                <a:gd name="T0" fmla="*/ 56 w 79"/>
                <a:gd name="T1" fmla="*/ 89 h 89"/>
                <a:gd name="T2" fmla="*/ 22 w 79"/>
                <a:gd name="T3" fmla="*/ 89 h 89"/>
                <a:gd name="T4" fmla="*/ 23 w 79"/>
                <a:gd name="T5" fmla="*/ 86 h 89"/>
                <a:gd name="T6" fmla="*/ 18 w 79"/>
                <a:gd name="T7" fmla="*/ 78 h 89"/>
                <a:gd name="T8" fmla="*/ 2 w 79"/>
                <a:gd name="T9" fmla="*/ 31 h 89"/>
                <a:gd name="T10" fmla="*/ 37 w 79"/>
                <a:gd name="T11" fmla="*/ 0 h 89"/>
                <a:gd name="T12" fmla="*/ 39 w 79"/>
                <a:gd name="T13" fmla="*/ 0 h 89"/>
                <a:gd name="T14" fmla="*/ 42 w 79"/>
                <a:gd name="T15" fmla="*/ 0 h 89"/>
                <a:gd name="T16" fmla="*/ 77 w 79"/>
                <a:gd name="T17" fmla="*/ 31 h 89"/>
                <a:gd name="T18" fmla="*/ 61 w 79"/>
                <a:gd name="T19" fmla="*/ 78 h 89"/>
                <a:gd name="T20" fmla="*/ 56 w 79"/>
                <a:gd name="T21" fmla="*/ 86 h 89"/>
                <a:gd name="T22" fmla="*/ 56 w 79"/>
                <a:gd name="T23" fmla="*/ 89 h 89"/>
                <a:gd name="T24" fmla="*/ 29 w 79"/>
                <a:gd name="T25" fmla="*/ 83 h 89"/>
                <a:gd name="T26" fmla="*/ 50 w 79"/>
                <a:gd name="T27" fmla="*/ 83 h 89"/>
                <a:gd name="T28" fmla="*/ 55 w 79"/>
                <a:gd name="T29" fmla="*/ 75 h 89"/>
                <a:gd name="T30" fmla="*/ 70 w 79"/>
                <a:gd name="T31" fmla="*/ 31 h 89"/>
                <a:gd name="T32" fmla="*/ 42 w 79"/>
                <a:gd name="T33" fmla="*/ 6 h 89"/>
                <a:gd name="T34" fmla="*/ 40 w 79"/>
                <a:gd name="T35" fmla="*/ 6 h 89"/>
                <a:gd name="T36" fmla="*/ 39 w 79"/>
                <a:gd name="T37" fmla="*/ 6 h 89"/>
                <a:gd name="T38" fmla="*/ 39 w 79"/>
                <a:gd name="T39" fmla="*/ 6 h 89"/>
                <a:gd name="T40" fmla="*/ 37 w 79"/>
                <a:gd name="T41" fmla="*/ 6 h 89"/>
                <a:gd name="T42" fmla="*/ 9 w 79"/>
                <a:gd name="T43" fmla="*/ 31 h 89"/>
                <a:gd name="T44" fmla="*/ 24 w 79"/>
                <a:gd name="T45" fmla="*/ 75 h 89"/>
                <a:gd name="T46" fmla="*/ 29 w 79"/>
                <a:gd name="T4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89">
                  <a:moveTo>
                    <a:pt x="56" y="89"/>
                  </a:moveTo>
                  <a:cubicBezTo>
                    <a:pt x="22" y="89"/>
                    <a:pt x="22" y="89"/>
                    <a:pt x="22" y="89"/>
                  </a:cubicBezTo>
                  <a:cubicBezTo>
                    <a:pt x="23" y="86"/>
                    <a:pt x="23" y="86"/>
                    <a:pt x="23" y="86"/>
                  </a:cubicBezTo>
                  <a:cubicBezTo>
                    <a:pt x="22" y="85"/>
                    <a:pt x="20" y="82"/>
                    <a:pt x="18" y="78"/>
                  </a:cubicBezTo>
                  <a:cubicBezTo>
                    <a:pt x="11" y="69"/>
                    <a:pt x="0" y="53"/>
                    <a:pt x="2" y="31"/>
                  </a:cubicBezTo>
                  <a:cubicBezTo>
                    <a:pt x="3" y="8"/>
                    <a:pt x="21" y="0"/>
                    <a:pt x="37" y="0"/>
                  </a:cubicBezTo>
                  <a:cubicBezTo>
                    <a:pt x="38" y="0"/>
                    <a:pt x="39" y="0"/>
                    <a:pt x="39" y="0"/>
                  </a:cubicBezTo>
                  <a:cubicBezTo>
                    <a:pt x="40" y="0"/>
                    <a:pt x="41" y="0"/>
                    <a:pt x="42" y="0"/>
                  </a:cubicBezTo>
                  <a:cubicBezTo>
                    <a:pt x="58" y="0"/>
                    <a:pt x="75" y="8"/>
                    <a:pt x="77" y="31"/>
                  </a:cubicBezTo>
                  <a:cubicBezTo>
                    <a:pt x="79" y="53"/>
                    <a:pt x="68" y="69"/>
                    <a:pt x="61" y="78"/>
                  </a:cubicBezTo>
                  <a:cubicBezTo>
                    <a:pt x="59" y="82"/>
                    <a:pt x="56" y="85"/>
                    <a:pt x="56" y="86"/>
                  </a:cubicBezTo>
                  <a:lnTo>
                    <a:pt x="56" y="89"/>
                  </a:lnTo>
                  <a:close/>
                  <a:moveTo>
                    <a:pt x="29" y="83"/>
                  </a:moveTo>
                  <a:cubicBezTo>
                    <a:pt x="50" y="83"/>
                    <a:pt x="50" y="83"/>
                    <a:pt x="50" y="83"/>
                  </a:cubicBezTo>
                  <a:cubicBezTo>
                    <a:pt x="51" y="81"/>
                    <a:pt x="53" y="78"/>
                    <a:pt x="55" y="75"/>
                  </a:cubicBezTo>
                  <a:cubicBezTo>
                    <a:pt x="61" y="66"/>
                    <a:pt x="71" y="52"/>
                    <a:pt x="70" y="31"/>
                  </a:cubicBezTo>
                  <a:cubicBezTo>
                    <a:pt x="68" y="9"/>
                    <a:pt x="50" y="6"/>
                    <a:pt x="42" y="6"/>
                  </a:cubicBezTo>
                  <a:cubicBezTo>
                    <a:pt x="41" y="6"/>
                    <a:pt x="40" y="6"/>
                    <a:pt x="40" y="6"/>
                  </a:cubicBezTo>
                  <a:cubicBezTo>
                    <a:pt x="39" y="6"/>
                    <a:pt x="39" y="6"/>
                    <a:pt x="39" y="6"/>
                  </a:cubicBezTo>
                  <a:cubicBezTo>
                    <a:pt x="39" y="6"/>
                    <a:pt x="39" y="6"/>
                    <a:pt x="39" y="6"/>
                  </a:cubicBezTo>
                  <a:cubicBezTo>
                    <a:pt x="39" y="6"/>
                    <a:pt x="38" y="6"/>
                    <a:pt x="37" y="6"/>
                  </a:cubicBezTo>
                  <a:cubicBezTo>
                    <a:pt x="29" y="6"/>
                    <a:pt x="11" y="9"/>
                    <a:pt x="9" y="31"/>
                  </a:cubicBezTo>
                  <a:cubicBezTo>
                    <a:pt x="8" y="52"/>
                    <a:pt x="18" y="66"/>
                    <a:pt x="24" y="75"/>
                  </a:cubicBezTo>
                  <a:cubicBezTo>
                    <a:pt x="26" y="78"/>
                    <a:pt x="28" y="81"/>
                    <a:pt x="29" y="83"/>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5" name="Freeform 39">
              <a:extLst>
                <a:ext uri="{FF2B5EF4-FFF2-40B4-BE49-F238E27FC236}">
                  <a16:creationId xmlns:a16="http://schemas.microsoft.com/office/drawing/2014/main" id="{0781405C-E4CD-4B47-9547-52C6F9F45ECA}"/>
                </a:ext>
              </a:extLst>
            </p:cNvPr>
            <p:cNvSpPr>
              <a:spLocks/>
            </p:cNvSpPr>
            <p:nvPr/>
          </p:nvSpPr>
          <p:spPr bwMode="auto">
            <a:xfrm>
              <a:off x="10188227" y="2206602"/>
              <a:ext cx="21288" cy="98457"/>
            </a:xfrm>
            <a:custGeom>
              <a:avLst/>
              <a:gdLst>
                <a:gd name="T0" fmla="*/ 3 w 7"/>
                <a:gd name="T1" fmla="*/ 31 h 31"/>
                <a:gd name="T2" fmla="*/ 0 w 7"/>
                <a:gd name="T3" fmla="*/ 28 h 31"/>
                <a:gd name="T4" fmla="*/ 0 w 7"/>
                <a:gd name="T5" fmla="*/ 4 h 31"/>
                <a:gd name="T6" fmla="*/ 3 w 7"/>
                <a:gd name="T7" fmla="*/ 0 h 31"/>
                <a:gd name="T8" fmla="*/ 7 w 7"/>
                <a:gd name="T9" fmla="*/ 4 h 31"/>
                <a:gd name="T10" fmla="*/ 7 w 7"/>
                <a:gd name="T11" fmla="*/ 28 h 31"/>
                <a:gd name="T12" fmla="*/ 3 w 7"/>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7" h="31">
                  <a:moveTo>
                    <a:pt x="3" y="31"/>
                  </a:moveTo>
                  <a:cubicBezTo>
                    <a:pt x="1" y="31"/>
                    <a:pt x="0" y="30"/>
                    <a:pt x="0" y="28"/>
                  </a:cubicBezTo>
                  <a:cubicBezTo>
                    <a:pt x="0" y="4"/>
                    <a:pt x="0" y="4"/>
                    <a:pt x="0" y="4"/>
                  </a:cubicBezTo>
                  <a:cubicBezTo>
                    <a:pt x="0" y="2"/>
                    <a:pt x="1" y="0"/>
                    <a:pt x="3" y="0"/>
                  </a:cubicBezTo>
                  <a:cubicBezTo>
                    <a:pt x="5" y="0"/>
                    <a:pt x="7" y="2"/>
                    <a:pt x="7" y="4"/>
                  </a:cubicBezTo>
                  <a:cubicBezTo>
                    <a:pt x="7" y="28"/>
                    <a:pt x="7" y="28"/>
                    <a:pt x="7" y="28"/>
                  </a:cubicBezTo>
                  <a:cubicBezTo>
                    <a:pt x="7" y="30"/>
                    <a:pt x="5" y="31"/>
                    <a:pt x="3" y="31"/>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6" name="Freeform 40">
              <a:extLst>
                <a:ext uri="{FF2B5EF4-FFF2-40B4-BE49-F238E27FC236}">
                  <a16:creationId xmlns:a16="http://schemas.microsoft.com/office/drawing/2014/main" id="{71160561-CD76-A44D-95D1-63523AD5925A}"/>
                </a:ext>
              </a:extLst>
            </p:cNvPr>
            <p:cNvSpPr>
              <a:spLocks/>
            </p:cNvSpPr>
            <p:nvPr/>
          </p:nvSpPr>
          <p:spPr bwMode="auto">
            <a:xfrm>
              <a:off x="10073804" y="2254500"/>
              <a:ext cx="63864" cy="73178"/>
            </a:xfrm>
            <a:custGeom>
              <a:avLst/>
              <a:gdLst>
                <a:gd name="T0" fmla="*/ 16 w 20"/>
                <a:gd name="T1" fmla="*/ 23 h 23"/>
                <a:gd name="T2" fmla="*/ 13 w 20"/>
                <a:gd name="T3" fmla="*/ 22 h 23"/>
                <a:gd name="T4" fmla="*/ 1 w 20"/>
                <a:gd name="T5" fmla="*/ 6 h 23"/>
                <a:gd name="T6" fmla="*/ 2 w 20"/>
                <a:gd name="T7" fmla="*/ 1 h 23"/>
                <a:gd name="T8" fmla="*/ 7 w 20"/>
                <a:gd name="T9" fmla="*/ 2 h 23"/>
                <a:gd name="T10" fmla="*/ 19 w 20"/>
                <a:gd name="T11" fmla="*/ 18 h 23"/>
                <a:gd name="T12" fmla="*/ 18 w 20"/>
                <a:gd name="T13" fmla="*/ 23 h 23"/>
                <a:gd name="T14" fmla="*/ 16 w 20"/>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3">
                  <a:moveTo>
                    <a:pt x="16" y="23"/>
                  </a:moveTo>
                  <a:cubicBezTo>
                    <a:pt x="15" y="23"/>
                    <a:pt x="14" y="23"/>
                    <a:pt x="13" y="22"/>
                  </a:cubicBezTo>
                  <a:cubicBezTo>
                    <a:pt x="1" y="6"/>
                    <a:pt x="1" y="6"/>
                    <a:pt x="1" y="6"/>
                  </a:cubicBezTo>
                  <a:cubicBezTo>
                    <a:pt x="0" y="4"/>
                    <a:pt x="0" y="2"/>
                    <a:pt x="2" y="1"/>
                  </a:cubicBezTo>
                  <a:cubicBezTo>
                    <a:pt x="3" y="0"/>
                    <a:pt x="5" y="0"/>
                    <a:pt x="7" y="2"/>
                  </a:cubicBezTo>
                  <a:cubicBezTo>
                    <a:pt x="19" y="18"/>
                    <a:pt x="19" y="18"/>
                    <a:pt x="19" y="18"/>
                  </a:cubicBezTo>
                  <a:cubicBezTo>
                    <a:pt x="20" y="19"/>
                    <a:pt x="19" y="21"/>
                    <a:pt x="18" y="23"/>
                  </a:cubicBezTo>
                  <a:cubicBezTo>
                    <a:pt x="17" y="23"/>
                    <a:pt x="16" y="23"/>
                    <a:pt x="16" y="23"/>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7" name="Freeform 41">
              <a:extLst>
                <a:ext uri="{FF2B5EF4-FFF2-40B4-BE49-F238E27FC236}">
                  <a16:creationId xmlns:a16="http://schemas.microsoft.com/office/drawing/2014/main" id="{5CC7D0C3-88A2-B24E-8F48-8A8A2661C71A}"/>
                </a:ext>
              </a:extLst>
            </p:cNvPr>
            <p:cNvSpPr>
              <a:spLocks/>
            </p:cNvSpPr>
            <p:nvPr/>
          </p:nvSpPr>
          <p:spPr bwMode="auto">
            <a:xfrm>
              <a:off x="10269388" y="2254500"/>
              <a:ext cx="53220" cy="73178"/>
            </a:xfrm>
            <a:custGeom>
              <a:avLst/>
              <a:gdLst>
                <a:gd name="T0" fmla="*/ 4 w 17"/>
                <a:gd name="T1" fmla="*/ 23 h 23"/>
                <a:gd name="T2" fmla="*/ 2 w 17"/>
                <a:gd name="T3" fmla="*/ 23 h 23"/>
                <a:gd name="T4" fmla="*/ 1 w 17"/>
                <a:gd name="T5" fmla="*/ 18 h 23"/>
                <a:gd name="T6" fmla="*/ 10 w 17"/>
                <a:gd name="T7" fmla="*/ 2 h 23"/>
                <a:gd name="T8" fmla="*/ 15 w 17"/>
                <a:gd name="T9" fmla="*/ 1 h 23"/>
                <a:gd name="T10" fmla="*/ 16 w 17"/>
                <a:gd name="T11" fmla="*/ 6 h 23"/>
                <a:gd name="T12" fmla="*/ 7 w 17"/>
                <a:gd name="T13" fmla="*/ 22 h 23"/>
                <a:gd name="T14" fmla="*/ 4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4" y="23"/>
                  </a:moveTo>
                  <a:cubicBezTo>
                    <a:pt x="3" y="23"/>
                    <a:pt x="2" y="23"/>
                    <a:pt x="2" y="23"/>
                  </a:cubicBezTo>
                  <a:cubicBezTo>
                    <a:pt x="0" y="22"/>
                    <a:pt x="0" y="20"/>
                    <a:pt x="1" y="18"/>
                  </a:cubicBezTo>
                  <a:cubicBezTo>
                    <a:pt x="10" y="2"/>
                    <a:pt x="10" y="2"/>
                    <a:pt x="10" y="2"/>
                  </a:cubicBezTo>
                  <a:cubicBezTo>
                    <a:pt x="11" y="0"/>
                    <a:pt x="13" y="0"/>
                    <a:pt x="15" y="1"/>
                  </a:cubicBezTo>
                  <a:cubicBezTo>
                    <a:pt x="17" y="2"/>
                    <a:pt x="17" y="4"/>
                    <a:pt x="16" y="6"/>
                  </a:cubicBezTo>
                  <a:cubicBezTo>
                    <a:pt x="7" y="22"/>
                    <a:pt x="7" y="22"/>
                    <a:pt x="7" y="22"/>
                  </a:cubicBezTo>
                  <a:cubicBezTo>
                    <a:pt x="6" y="23"/>
                    <a:pt x="5" y="23"/>
                    <a:pt x="4" y="23"/>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8" name="Freeform 42">
              <a:extLst>
                <a:ext uri="{FF2B5EF4-FFF2-40B4-BE49-F238E27FC236}">
                  <a16:creationId xmlns:a16="http://schemas.microsoft.com/office/drawing/2014/main" id="{CE80323A-7E5C-1443-A11E-96E661C99FAA}"/>
                </a:ext>
              </a:extLst>
            </p:cNvPr>
            <p:cNvSpPr>
              <a:spLocks/>
            </p:cNvSpPr>
            <p:nvPr/>
          </p:nvSpPr>
          <p:spPr bwMode="auto">
            <a:xfrm>
              <a:off x="10338574" y="2336991"/>
              <a:ext cx="78500" cy="53220"/>
            </a:xfrm>
            <a:custGeom>
              <a:avLst/>
              <a:gdLst>
                <a:gd name="T0" fmla="*/ 4 w 25"/>
                <a:gd name="T1" fmla="*/ 17 h 17"/>
                <a:gd name="T2" fmla="*/ 1 w 25"/>
                <a:gd name="T3" fmla="*/ 15 h 17"/>
                <a:gd name="T4" fmla="*/ 3 w 25"/>
                <a:gd name="T5" fmla="*/ 10 h 17"/>
                <a:gd name="T6" fmla="*/ 19 w 25"/>
                <a:gd name="T7" fmla="*/ 1 h 17"/>
                <a:gd name="T8" fmla="*/ 24 w 25"/>
                <a:gd name="T9" fmla="*/ 3 h 17"/>
                <a:gd name="T10" fmla="*/ 22 w 25"/>
                <a:gd name="T11" fmla="*/ 7 h 17"/>
                <a:gd name="T12" fmla="*/ 6 w 25"/>
                <a:gd name="T13" fmla="*/ 16 h 17"/>
                <a:gd name="T14" fmla="*/ 4 w 2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4" y="17"/>
                  </a:moveTo>
                  <a:cubicBezTo>
                    <a:pt x="3" y="17"/>
                    <a:pt x="2" y="16"/>
                    <a:pt x="1" y="15"/>
                  </a:cubicBezTo>
                  <a:cubicBezTo>
                    <a:pt x="0" y="13"/>
                    <a:pt x="1" y="11"/>
                    <a:pt x="3" y="10"/>
                  </a:cubicBezTo>
                  <a:cubicBezTo>
                    <a:pt x="19" y="1"/>
                    <a:pt x="19" y="1"/>
                    <a:pt x="19" y="1"/>
                  </a:cubicBezTo>
                  <a:cubicBezTo>
                    <a:pt x="21" y="0"/>
                    <a:pt x="23" y="1"/>
                    <a:pt x="24" y="3"/>
                  </a:cubicBezTo>
                  <a:cubicBezTo>
                    <a:pt x="25" y="4"/>
                    <a:pt x="24" y="6"/>
                    <a:pt x="22" y="7"/>
                  </a:cubicBezTo>
                  <a:cubicBezTo>
                    <a:pt x="6" y="16"/>
                    <a:pt x="6" y="16"/>
                    <a:pt x="6" y="16"/>
                  </a:cubicBezTo>
                  <a:cubicBezTo>
                    <a:pt x="5" y="17"/>
                    <a:pt x="5" y="17"/>
                    <a:pt x="4" y="17"/>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sp>
          <p:nvSpPr>
            <p:cNvPr id="19" name="Freeform 43">
              <a:extLst>
                <a:ext uri="{FF2B5EF4-FFF2-40B4-BE49-F238E27FC236}">
                  <a16:creationId xmlns:a16="http://schemas.microsoft.com/office/drawing/2014/main" id="{E3A2E138-43A5-C540-8FF8-A52BA511A43F}"/>
                </a:ext>
              </a:extLst>
            </p:cNvPr>
            <p:cNvSpPr>
              <a:spLocks/>
            </p:cNvSpPr>
            <p:nvPr/>
          </p:nvSpPr>
          <p:spPr bwMode="auto">
            <a:xfrm>
              <a:off x="9979338" y="2336991"/>
              <a:ext cx="78500" cy="53220"/>
            </a:xfrm>
            <a:custGeom>
              <a:avLst/>
              <a:gdLst>
                <a:gd name="T0" fmla="*/ 21 w 25"/>
                <a:gd name="T1" fmla="*/ 17 h 17"/>
                <a:gd name="T2" fmla="*/ 19 w 25"/>
                <a:gd name="T3" fmla="*/ 16 h 17"/>
                <a:gd name="T4" fmla="*/ 3 w 25"/>
                <a:gd name="T5" fmla="*/ 7 h 17"/>
                <a:gd name="T6" fmla="*/ 1 w 25"/>
                <a:gd name="T7" fmla="*/ 3 h 17"/>
                <a:gd name="T8" fmla="*/ 6 w 25"/>
                <a:gd name="T9" fmla="*/ 1 h 17"/>
                <a:gd name="T10" fmla="*/ 22 w 25"/>
                <a:gd name="T11" fmla="*/ 10 h 17"/>
                <a:gd name="T12" fmla="*/ 24 w 25"/>
                <a:gd name="T13" fmla="*/ 15 h 17"/>
                <a:gd name="T14" fmla="*/ 21 w 2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7">
                  <a:moveTo>
                    <a:pt x="21" y="17"/>
                  </a:moveTo>
                  <a:cubicBezTo>
                    <a:pt x="20" y="17"/>
                    <a:pt x="19" y="17"/>
                    <a:pt x="19" y="16"/>
                  </a:cubicBezTo>
                  <a:cubicBezTo>
                    <a:pt x="3" y="7"/>
                    <a:pt x="3" y="7"/>
                    <a:pt x="3" y="7"/>
                  </a:cubicBezTo>
                  <a:cubicBezTo>
                    <a:pt x="1" y="6"/>
                    <a:pt x="0" y="4"/>
                    <a:pt x="1" y="3"/>
                  </a:cubicBezTo>
                  <a:cubicBezTo>
                    <a:pt x="2" y="1"/>
                    <a:pt x="4" y="0"/>
                    <a:pt x="6" y="1"/>
                  </a:cubicBezTo>
                  <a:cubicBezTo>
                    <a:pt x="22" y="10"/>
                    <a:pt x="22" y="10"/>
                    <a:pt x="22" y="10"/>
                  </a:cubicBezTo>
                  <a:cubicBezTo>
                    <a:pt x="24" y="11"/>
                    <a:pt x="25" y="13"/>
                    <a:pt x="24" y="15"/>
                  </a:cubicBezTo>
                  <a:cubicBezTo>
                    <a:pt x="23" y="16"/>
                    <a:pt x="22" y="17"/>
                    <a:pt x="21" y="17"/>
                  </a:cubicBezTo>
                  <a:close/>
                </a:path>
              </a:pathLst>
            </a:custGeom>
            <a:grp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Regular"/>
              </a:endParaRPr>
            </a:p>
          </p:txBody>
        </p:sp>
      </p:grpSp>
    </p:spTree>
    <p:extLst>
      <p:ext uri="{BB962C8B-B14F-4D97-AF65-F5344CB8AC3E}">
        <p14:creationId xmlns:p14="http://schemas.microsoft.com/office/powerpoint/2010/main" val="293081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19805"/>
            <a:ext cx="8229600" cy="717551"/>
          </a:xfrm>
        </p:spPr>
        <p:txBody>
          <a:bodyPr>
            <a:normAutofit fontScale="90000"/>
          </a:bodyPr>
          <a:lstStyle/>
          <a:p>
            <a:r>
              <a:rPr lang="en-US" dirty="0"/>
              <a:t>Time –not timing – is a better approach (asset allocation)</a:t>
            </a:r>
          </a:p>
        </p:txBody>
      </p:sp>
      <p:sp>
        <p:nvSpPr>
          <p:cNvPr id="3" name="Slide Number Placeholder 2"/>
          <p:cNvSpPr>
            <a:spLocks noGrp="1"/>
          </p:cNvSpPr>
          <p:nvPr>
            <p:ph type="sldNum" sz="quarter" idx="4"/>
          </p:nvPr>
        </p:nvSpPr>
        <p:spPr/>
        <p:txBody>
          <a:bodyPr/>
          <a:lstStyle/>
          <a:p>
            <a:fld id="{3653B1C7-8EA7-AC4F-AF75-9BD5D9CA5C95}" type="slidenum">
              <a:rPr lang="en-US" smtClean="0"/>
              <a:pPr/>
              <a:t>12</a:t>
            </a:fld>
            <a:endParaRPr lang="en-US" dirty="0"/>
          </a:p>
        </p:txBody>
      </p:sp>
      <p:sp>
        <p:nvSpPr>
          <p:cNvPr id="4" name="Rectangle 3"/>
          <p:cNvSpPr/>
          <p:nvPr/>
        </p:nvSpPr>
        <p:spPr>
          <a:xfrm>
            <a:off x="3069772" y="1209781"/>
            <a:ext cx="4428310" cy="830997"/>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Trying to time the market can be an inexact – and costly.</a:t>
            </a:r>
          </a:p>
        </p:txBody>
      </p:sp>
      <p:pic>
        <p:nvPicPr>
          <p:cNvPr id="7" name="Picture 6">
            <a:extLst>
              <a:ext uri="{FF2B5EF4-FFF2-40B4-BE49-F238E27FC236}">
                <a16:creationId xmlns:a16="http://schemas.microsoft.com/office/drawing/2014/main" id="{7F9B3AA8-5C4A-A14C-9825-8018530CB6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790" y="2658851"/>
            <a:ext cx="1495138" cy="1495138"/>
          </a:xfrm>
          <a:prstGeom prst="rect">
            <a:avLst/>
          </a:prstGeom>
        </p:spPr>
      </p:pic>
      <p:cxnSp>
        <p:nvCxnSpPr>
          <p:cNvPr id="9" name="Straight Connector 8"/>
          <p:cNvCxnSpPr/>
          <p:nvPr/>
        </p:nvCxnSpPr>
        <p:spPr>
          <a:xfrm>
            <a:off x="2519179" y="1625280"/>
            <a:ext cx="0" cy="4004811"/>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069771" y="2040778"/>
            <a:ext cx="5055919" cy="369332"/>
          </a:xfrm>
          <a:prstGeom prst="rect">
            <a:avLst/>
          </a:prstGeom>
          <a:noFill/>
        </p:spPr>
        <p:txBody>
          <a:bodyPr wrap="square" rtlCol="0">
            <a:spAutoFit/>
          </a:bodyPr>
          <a:lstStyle/>
          <a:p>
            <a:r>
              <a:rPr lang="en-US" sz="900" dirty="0"/>
              <a:t>This chart illustrates a return on a lump sum investment of $10,000 invested in the S&amp;P 500 Index from February/28/1990 to February/28/2020	.</a:t>
            </a:r>
            <a:endParaRPr lang="en-US" sz="900" dirty="0">
              <a:latin typeface="Arial"/>
              <a:cs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441773627"/>
              </p:ext>
            </p:extLst>
          </p:nvPr>
        </p:nvGraphicFramePr>
        <p:xfrm>
          <a:off x="3069771" y="2457913"/>
          <a:ext cx="4650871" cy="2081186"/>
        </p:xfrm>
        <a:graphic>
          <a:graphicData uri="http://schemas.openxmlformats.org/drawingml/2006/table">
            <a:tbl>
              <a:tblPr/>
              <a:tblGrid>
                <a:gridCol w="2092699">
                  <a:extLst>
                    <a:ext uri="{9D8B030D-6E8A-4147-A177-3AD203B41FA5}">
                      <a16:colId xmlns:a16="http://schemas.microsoft.com/office/drawing/2014/main" val="2997477004"/>
                    </a:ext>
                  </a:extLst>
                </a:gridCol>
                <a:gridCol w="1507975">
                  <a:extLst>
                    <a:ext uri="{9D8B030D-6E8A-4147-A177-3AD203B41FA5}">
                      <a16:colId xmlns:a16="http://schemas.microsoft.com/office/drawing/2014/main" val="4250186290"/>
                    </a:ext>
                  </a:extLst>
                </a:gridCol>
                <a:gridCol w="1050197">
                  <a:extLst>
                    <a:ext uri="{9D8B030D-6E8A-4147-A177-3AD203B41FA5}">
                      <a16:colId xmlns:a16="http://schemas.microsoft.com/office/drawing/2014/main" val="2076130525"/>
                    </a:ext>
                  </a:extLst>
                </a:gridCol>
              </a:tblGrid>
              <a:tr h="528061">
                <a:tc>
                  <a:txBody>
                    <a:bodyPr/>
                    <a:lstStyle/>
                    <a:p>
                      <a:pPr algn="ctr" fontAlgn="ctr"/>
                      <a:r>
                        <a:rPr lang="en-US" sz="1000" b="1" i="0" u="none" strike="noStrike" dirty="0">
                          <a:solidFill>
                            <a:srgbClr val="FFFFFF"/>
                          </a:solidFill>
                          <a:effectLst/>
                          <a:latin typeface="Arial" panose="020B0604020202020204" pitchFamily="34" charset="0"/>
                        </a:rPr>
                        <a:t>Period of Investment</a:t>
                      </a:r>
                    </a:p>
                  </a:txBody>
                  <a:tcPr marL="9525" marR="9525" marT="9525" marB="0" anchor="ctr">
                    <a:lnL>
                      <a:noFill/>
                    </a:lnL>
                    <a:lnR>
                      <a:noFill/>
                    </a:lnR>
                    <a:lnT>
                      <a:noFill/>
                    </a:lnT>
                    <a:lnB>
                      <a:noFill/>
                    </a:lnB>
                    <a:solidFill>
                      <a:srgbClr val="E26B0A"/>
                    </a:solidFill>
                  </a:tcPr>
                </a:tc>
                <a:tc>
                  <a:txBody>
                    <a:bodyPr/>
                    <a:lstStyle/>
                    <a:p>
                      <a:pPr algn="ctr" fontAlgn="ctr"/>
                      <a:r>
                        <a:rPr lang="en-US" sz="1000" b="1" i="0" u="none" strike="noStrike">
                          <a:solidFill>
                            <a:srgbClr val="FFFFFF"/>
                          </a:solidFill>
                          <a:effectLst/>
                          <a:latin typeface="Arial" panose="020B0604020202020204" pitchFamily="34" charset="0"/>
                        </a:rPr>
                        <a:t>Average Annual Total Return</a:t>
                      </a:r>
                    </a:p>
                  </a:txBody>
                  <a:tcPr marL="9525" marR="9525" marT="9525" marB="0" anchor="ctr">
                    <a:lnL>
                      <a:noFill/>
                    </a:lnL>
                    <a:lnR>
                      <a:noFill/>
                    </a:lnR>
                    <a:lnT>
                      <a:noFill/>
                    </a:lnT>
                    <a:lnB>
                      <a:noFill/>
                    </a:lnB>
                    <a:solidFill>
                      <a:srgbClr val="E26B0A"/>
                    </a:solidFill>
                  </a:tcPr>
                </a:tc>
                <a:tc>
                  <a:txBody>
                    <a:bodyPr/>
                    <a:lstStyle/>
                    <a:p>
                      <a:pPr algn="ctr" fontAlgn="ctr"/>
                      <a:r>
                        <a:rPr lang="en-US" sz="1000" b="1" i="0" u="none" strike="noStrike">
                          <a:solidFill>
                            <a:srgbClr val="FFFFFF"/>
                          </a:solidFill>
                          <a:effectLst/>
                          <a:latin typeface="Arial" panose="020B0604020202020204" pitchFamily="34" charset="0"/>
                        </a:rPr>
                        <a:t>Growth of $10,000</a:t>
                      </a:r>
                    </a:p>
                  </a:txBody>
                  <a:tcPr marL="9525" marR="9525" marT="9525" marB="0" anchor="ctr">
                    <a:lnL>
                      <a:noFill/>
                    </a:lnL>
                    <a:lnR>
                      <a:noFill/>
                    </a:lnR>
                    <a:lnT>
                      <a:noFill/>
                    </a:lnT>
                    <a:lnB>
                      <a:noFill/>
                    </a:lnB>
                    <a:solidFill>
                      <a:srgbClr val="E26B0A"/>
                    </a:solidFill>
                  </a:tcPr>
                </a:tc>
                <a:extLst>
                  <a:ext uri="{0D108BD9-81ED-4DB2-BD59-A6C34878D82A}">
                    <a16:rowId xmlns:a16="http://schemas.microsoft.com/office/drawing/2014/main" val="3265345938"/>
                  </a:ext>
                </a:extLst>
              </a:tr>
              <a:tr h="310625">
                <a:tc>
                  <a:txBody>
                    <a:bodyPr/>
                    <a:lstStyle/>
                    <a:p>
                      <a:pPr algn="l" fontAlgn="b"/>
                      <a:r>
                        <a:rPr lang="en-US" sz="1100" b="0" i="0" u="none" strike="noStrike" dirty="0">
                          <a:solidFill>
                            <a:srgbClr val="000000"/>
                          </a:solidFill>
                          <a:effectLst/>
                          <a:latin typeface="Calibri" panose="020F0502020204030204" pitchFamily="34" charset="0"/>
                        </a:rPr>
                        <a:t>Fully Invested</a:t>
                      </a:r>
                    </a:p>
                  </a:txBody>
                  <a:tcPr marL="9525" marR="9525" marT="9525" marB="0" anchor="b">
                    <a:lnL>
                      <a:noFill/>
                    </a:lnL>
                    <a:lnR>
                      <a:noFill/>
                    </a:lnR>
                    <a:lnT>
                      <a:noFill/>
                    </a:lnT>
                    <a:lnB>
                      <a:noFill/>
                    </a:lnB>
                    <a:solidFill>
                      <a:srgbClr val="FDE9D9"/>
                    </a:solidFill>
                  </a:tcPr>
                </a:tc>
                <a:tc>
                  <a:txBody>
                    <a:bodyPr/>
                    <a:lstStyle/>
                    <a:p>
                      <a:pPr algn="ctr" fontAlgn="b"/>
                      <a:r>
                        <a:rPr lang="en-US" sz="1100" b="0" i="0" u="none" strike="noStrike" dirty="0">
                          <a:solidFill>
                            <a:srgbClr val="000000"/>
                          </a:solidFill>
                          <a:effectLst/>
                          <a:latin typeface="Calibri" panose="020F0502020204030204" pitchFamily="34" charset="0"/>
                        </a:rPr>
                        <a:t>7.56%</a:t>
                      </a:r>
                    </a:p>
                  </a:txBody>
                  <a:tcPr marL="9525" marR="9525" marT="9525" marB="0" anchor="b">
                    <a:lnL>
                      <a:noFill/>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$89,012 </a:t>
                      </a:r>
                    </a:p>
                  </a:txBody>
                  <a:tcPr marL="9525" marR="9525" marT="9525" marB="0" anchor="b">
                    <a:lnL>
                      <a:noFill/>
                    </a:lnL>
                    <a:lnR>
                      <a:noFill/>
                    </a:lnR>
                    <a:lnT>
                      <a:noFill/>
                    </a:lnT>
                    <a:lnB>
                      <a:noFill/>
                    </a:lnB>
                    <a:solidFill>
                      <a:srgbClr val="FDE9D9"/>
                    </a:solidFill>
                  </a:tcPr>
                </a:tc>
                <a:extLst>
                  <a:ext uri="{0D108BD9-81ED-4DB2-BD59-A6C34878D82A}">
                    <a16:rowId xmlns:a16="http://schemas.microsoft.com/office/drawing/2014/main" val="2803297567"/>
                  </a:ext>
                </a:extLst>
              </a:tr>
              <a:tr h="310625">
                <a:tc>
                  <a:txBody>
                    <a:bodyPr/>
                    <a:lstStyle/>
                    <a:p>
                      <a:pPr algn="l" fontAlgn="b"/>
                      <a:r>
                        <a:rPr lang="en-US" sz="1100" b="0" i="0" u="none" strike="noStrike">
                          <a:solidFill>
                            <a:srgbClr val="000000"/>
                          </a:solidFill>
                          <a:effectLst/>
                          <a:latin typeface="Calibri" panose="020F0502020204030204" pitchFamily="34" charset="0"/>
                        </a:rPr>
                        <a:t>Missing the 5 best days</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6.10%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$59,071 </a:t>
                      </a:r>
                    </a:p>
                  </a:txBody>
                  <a:tcPr marL="9525" marR="9525" marT="9525" marB="0" anchor="b">
                    <a:lnL>
                      <a:noFill/>
                    </a:lnL>
                    <a:lnR>
                      <a:noFill/>
                    </a:lnR>
                    <a:lnT>
                      <a:noFill/>
                    </a:lnT>
                    <a:lnB>
                      <a:noFill/>
                    </a:lnB>
                  </a:tcPr>
                </a:tc>
                <a:extLst>
                  <a:ext uri="{0D108BD9-81ED-4DB2-BD59-A6C34878D82A}">
                    <a16:rowId xmlns:a16="http://schemas.microsoft.com/office/drawing/2014/main" val="3074152859"/>
                  </a:ext>
                </a:extLst>
              </a:tr>
              <a:tr h="310625">
                <a:tc>
                  <a:txBody>
                    <a:bodyPr/>
                    <a:lstStyle/>
                    <a:p>
                      <a:pPr algn="l" fontAlgn="b"/>
                      <a:r>
                        <a:rPr lang="en-US" sz="1100" b="0" i="0" u="none" strike="noStrike">
                          <a:solidFill>
                            <a:srgbClr val="000000"/>
                          </a:solidFill>
                          <a:effectLst/>
                          <a:latin typeface="Calibri" panose="020F0502020204030204" pitchFamily="34" charset="0"/>
                        </a:rPr>
                        <a:t>Missing the 10 best days</a:t>
                      </a:r>
                    </a:p>
                  </a:txBody>
                  <a:tcPr marL="9525" marR="9525" marT="9525" marB="0" anchor="b">
                    <a:lnL>
                      <a:noFill/>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5.10%</a:t>
                      </a:r>
                    </a:p>
                  </a:txBody>
                  <a:tcPr marL="9525" marR="9525" marT="9525" marB="0" anchor="b">
                    <a:lnL>
                      <a:noFill/>
                    </a:lnL>
                    <a:lnR>
                      <a:noFill/>
                    </a:lnR>
                    <a:lnT>
                      <a:noFill/>
                    </a:lnT>
                    <a:lnB>
                      <a:noFill/>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$44,457 </a:t>
                      </a:r>
                    </a:p>
                  </a:txBody>
                  <a:tcPr marL="9525" marR="9525" marT="9525" marB="0" anchor="b">
                    <a:lnL>
                      <a:noFill/>
                    </a:lnL>
                    <a:lnR>
                      <a:noFill/>
                    </a:lnR>
                    <a:lnT>
                      <a:noFill/>
                    </a:lnT>
                    <a:lnB>
                      <a:noFill/>
                    </a:lnB>
                    <a:solidFill>
                      <a:srgbClr val="FDE9D9"/>
                    </a:solidFill>
                  </a:tcPr>
                </a:tc>
                <a:extLst>
                  <a:ext uri="{0D108BD9-81ED-4DB2-BD59-A6C34878D82A}">
                    <a16:rowId xmlns:a16="http://schemas.microsoft.com/office/drawing/2014/main" val="3455222293"/>
                  </a:ext>
                </a:extLst>
              </a:tr>
              <a:tr h="310625">
                <a:tc>
                  <a:txBody>
                    <a:bodyPr/>
                    <a:lstStyle/>
                    <a:p>
                      <a:pPr algn="l" fontAlgn="b"/>
                      <a:r>
                        <a:rPr lang="en-US" sz="1100" b="0" i="0" u="none" strike="noStrike">
                          <a:solidFill>
                            <a:srgbClr val="000000"/>
                          </a:solidFill>
                          <a:effectLst/>
                          <a:latin typeface="Calibri" panose="020F0502020204030204" pitchFamily="34" charset="0"/>
                        </a:rPr>
                        <a:t>Missing the 15 best days</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4.24%</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$34,730 </a:t>
                      </a:r>
                    </a:p>
                  </a:txBody>
                  <a:tcPr marL="9525" marR="9525" marT="9525" marB="0" anchor="b">
                    <a:lnL>
                      <a:noFill/>
                    </a:lnL>
                    <a:lnR>
                      <a:noFill/>
                    </a:lnR>
                    <a:lnT>
                      <a:noFill/>
                    </a:lnT>
                    <a:lnB>
                      <a:noFill/>
                    </a:lnB>
                  </a:tcPr>
                </a:tc>
                <a:extLst>
                  <a:ext uri="{0D108BD9-81ED-4DB2-BD59-A6C34878D82A}">
                    <a16:rowId xmlns:a16="http://schemas.microsoft.com/office/drawing/2014/main" val="3759763491"/>
                  </a:ext>
                </a:extLst>
              </a:tr>
              <a:tr h="310625">
                <a:tc>
                  <a:txBody>
                    <a:bodyPr/>
                    <a:lstStyle/>
                    <a:p>
                      <a:pPr algn="l" fontAlgn="b"/>
                      <a:r>
                        <a:rPr lang="en-US" sz="1100" b="0" i="0" u="none" strike="noStrike">
                          <a:solidFill>
                            <a:srgbClr val="000000"/>
                          </a:solidFill>
                          <a:effectLst/>
                          <a:latin typeface="Calibri" panose="020F0502020204030204" pitchFamily="34" charset="0"/>
                        </a:rPr>
                        <a:t>Missing the 20 best days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100" b="0" i="0" u="none" strike="noStrike" dirty="0">
                          <a:solidFill>
                            <a:srgbClr val="000000"/>
                          </a:solidFill>
                          <a:effectLst/>
                          <a:latin typeface="Calibri" panose="020F0502020204030204" pitchFamily="34" charset="0"/>
                        </a:rPr>
                        <a:t>$27,568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197421958"/>
                  </a:ext>
                </a:extLst>
              </a:tr>
            </a:tbl>
          </a:graphicData>
        </a:graphic>
      </p:graphicFrame>
      <p:sp>
        <p:nvSpPr>
          <p:cNvPr id="13" name="TextBox 12"/>
          <p:cNvSpPr txBox="1"/>
          <p:nvPr/>
        </p:nvSpPr>
        <p:spPr>
          <a:xfrm>
            <a:off x="2794958" y="5003321"/>
            <a:ext cx="4572000" cy="1061049"/>
          </a:xfrm>
          <a:prstGeom prst="rect">
            <a:avLst/>
          </a:prstGeom>
          <a:noFill/>
        </p:spPr>
        <p:txBody>
          <a:bodyPr wrap="square" rtlCol="0">
            <a:spAutoFit/>
          </a:bodyPr>
          <a:lstStyle/>
          <a:p>
            <a:endParaRPr lang="en-US" dirty="0">
              <a:latin typeface="Arial"/>
              <a:cs typeface="Arial"/>
            </a:endParaRPr>
          </a:p>
        </p:txBody>
      </p:sp>
      <p:sp>
        <p:nvSpPr>
          <p:cNvPr id="16" name="Rectangle 15"/>
          <p:cNvSpPr/>
          <p:nvPr/>
        </p:nvSpPr>
        <p:spPr>
          <a:xfrm>
            <a:off x="2863970" y="4539099"/>
            <a:ext cx="4572000" cy="1692771"/>
          </a:xfrm>
          <a:prstGeom prst="rect">
            <a:avLst/>
          </a:prstGeom>
        </p:spPr>
        <p:txBody>
          <a:bodyPr>
            <a:spAutoFit/>
          </a:bodyPr>
          <a:lstStyle/>
          <a:p>
            <a:r>
              <a:rPr lang="en-US" sz="800" dirty="0"/>
              <a:t>Past performance is no guarantee of future results. Performance shown is historical index performance and not illustrative of any specific funds’ performance. This is a hypothetical example used for illustrative purposes only. The return figures are based on a hypothetical $10,000 investment in the S&amp;P 500 Index from February 28, 1990 - February 28, 2020. The lump sum investment in common stocks would have reflected the same stocks/weightings as represented in the S&amp;P 500 Index. The example does not represent or project the actual performance of any security, or other investment product. The hypothetical figures do not reflect the impact of any commissions, fees or taxes applicable to an actual investment. The S&amp;P 500®Index is an unmanaged, market capitalization-weighted index of 500 widely held U.S. stocks recognized by investors to be representative of the stock market in general. It is provided to represent the investment environment existing for the time period shown. The returns shown do not reflect the actual cost of investing in the instruments that comprise it. You cannot invest in an index. Standard &amp; Poor’s and S&amp;P 500 are trademarks of the McGraw-Hill Companies, Inc.</a:t>
            </a:r>
          </a:p>
          <a:p>
            <a:r>
              <a:rPr lang="en-US" sz="800" dirty="0"/>
              <a:t>*Source: Commodity Systems, Inc. (CSI) via Yahoo Finance	</a:t>
            </a:r>
          </a:p>
        </p:txBody>
      </p:sp>
    </p:spTree>
    <p:extLst>
      <p:ext uri="{BB962C8B-B14F-4D97-AF65-F5344CB8AC3E}">
        <p14:creationId xmlns:p14="http://schemas.microsoft.com/office/powerpoint/2010/main" val="2065135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88" y="151811"/>
            <a:ext cx="8998494" cy="717551"/>
          </a:xfrm>
        </p:spPr>
        <p:txBody>
          <a:bodyPr>
            <a:normAutofit fontScale="90000"/>
          </a:bodyPr>
          <a:lstStyle/>
          <a:p>
            <a:r>
              <a:rPr lang="en-US" dirty="0"/>
              <a:t>Time – not timing – is a better approach (asset allocation)</a:t>
            </a:r>
          </a:p>
        </p:txBody>
      </p:sp>
      <p:sp>
        <p:nvSpPr>
          <p:cNvPr id="3" name="Slide Number Placeholder 2"/>
          <p:cNvSpPr>
            <a:spLocks noGrp="1"/>
          </p:cNvSpPr>
          <p:nvPr>
            <p:ph type="sldNum" sz="quarter" idx="4"/>
          </p:nvPr>
        </p:nvSpPr>
        <p:spPr/>
        <p:txBody>
          <a:bodyPr/>
          <a:lstStyle/>
          <a:p>
            <a:fld id="{3653B1C7-8EA7-AC4F-AF75-9BD5D9CA5C95}" type="slidenum">
              <a:rPr lang="en-US" smtClean="0"/>
              <a:pPr/>
              <a:t>13</a:t>
            </a:fld>
            <a:endParaRPr lang="en-US" dirty="0"/>
          </a:p>
        </p:txBody>
      </p:sp>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383633" y="1351189"/>
            <a:ext cx="3456995" cy="4155621"/>
          </a:xfrm>
          <a:prstGeom prst="rect">
            <a:avLst/>
          </a:prstGeom>
          <a:noFill/>
          <a:ln>
            <a:noFill/>
          </a:ln>
        </p:spPr>
      </p:pic>
      <p:sp>
        <p:nvSpPr>
          <p:cNvPr id="5" name="Rectangle 4"/>
          <p:cNvSpPr/>
          <p:nvPr/>
        </p:nvSpPr>
        <p:spPr>
          <a:xfrm>
            <a:off x="3984171" y="2058024"/>
            <a:ext cx="4454435" cy="3139321"/>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Don’t put all your eggs in one basket – asset allocation is the key.</a:t>
            </a:r>
          </a:p>
          <a:p>
            <a:r>
              <a:rPr lang="en-US" dirty="0"/>
              <a:t> </a:t>
            </a:r>
          </a:p>
          <a:p>
            <a:r>
              <a:rPr lang="en-US" dirty="0">
                <a:solidFill>
                  <a:schemeClr val="bg2"/>
                </a:solidFill>
                <a:latin typeface="Arial" panose="020B0604020202020204" pitchFamily="34" charset="0"/>
                <a:cs typeface="Arial" panose="020B0604020202020204" pitchFamily="34" charset="0"/>
              </a:rPr>
              <a:t>The asset allocation strategy you implement can play a key role in your portfolio’s investment performance. By diversifying your portfolio, you are less likely to be hurt by downturns in any one particular investment or asset class.</a:t>
            </a:r>
          </a:p>
        </p:txBody>
      </p:sp>
      <p:cxnSp>
        <p:nvCxnSpPr>
          <p:cNvPr id="6" name="Straight Connector 5"/>
          <p:cNvCxnSpPr/>
          <p:nvPr/>
        </p:nvCxnSpPr>
        <p:spPr>
          <a:xfrm>
            <a:off x="3786290" y="1625280"/>
            <a:ext cx="0" cy="4004811"/>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28700" y="5737666"/>
            <a:ext cx="6213763" cy="400110"/>
          </a:xfrm>
          <a:prstGeom prst="rect">
            <a:avLst/>
          </a:prstGeom>
          <a:noFill/>
        </p:spPr>
        <p:txBody>
          <a:bodyPr wrap="square" rtlCol="0">
            <a:spAutoFit/>
          </a:bodyPr>
          <a:lstStyle/>
          <a:p>
            <a:r>
              <a:rPr lang="en-US" sz="1000" dirty="0">
                <a:solidFill>
                  <a:schemeClr val="bg1">
                    <a:lumMod val="50000"/>
                  </a:schemeClr>
                </a:solidFill>
              </a:rPr>
              <a:t>While using asset allocation as part of your investment strategy it neither assures nor guarantees better performance and cannot protect against loss in declining markets, it is a well-recognized risk management strategy.</a:t>
            </a:r>
            <a:endParaRPr lang="en-US" sz="1000" dirty="0">
              <a:solidFill>
                <a:schemeClr val="bg1">
                  <a:lumMod val="50000"/>
                </a:schemeClr>
              </a:solidFill>
              <a:latin typeface="Arial"/>
              <a:cs typeface="Arial"/>
            </a:endParaRPr>
          </a:p>
        </p:txBody>
      </p:sp>
    </p:spTree>
    <p:extLst>
      <p:ext uri="{BB962C8B-B14F-4D97-AF65-F5344CB8AC3E}">
        <p14:creationId xmlns:p14="http://schemas.microsoft.com/office/powerpoint/2010/main" val="72866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Investing through dollar-cost averaging</a:t>
            </a:r>
          </a:p>
        </p:txBody>
      </p:sp>
      <p:sp>
        <p:nvSpPr>
          <p:cNvPr id="3" name="Slide Number Placeholder 2"/>
          <p:cNvSpPr>
            <a:spLocks noGrp="1"/>
          </p:cNvSpPr>
          <p:nvPr>
            <p:ph type="sldNum" sz="quarter" idx="4"/>
          </p:nvPr>
        </p:nvSpPr>
        <p:spPr/>
        <p:txBody>
          <a:bodyPr/>
          <a:lstStyle/>
          <a:p>
            <a:fld id="{3653B1C7-8EA7-AC4F-AF75-9BD5D9CA5C95}" type="slidenum">
              <a:rPr lang="en-US" smtClean="0"/>
              <a:pPr/>
              <a:t>14</a:t>
            </a:fld>
            <a:endParaRPr lang="en-US" dirty="0"/>
          </a:p>
        </p:txBody>
      </p:sp>
      <p:grpSp>
        <p:nvGrpSpPr>
          <p:cNvPr id="6" name="Group 53"/>
          <p:cNvGrpSpPr>
            <a:grpSpLocks/>
          </p:cNvGrpSpPr>
          <p:nvPr/>
        </p:nvGrpSpPr>
        <p:grpSpPr bwMode="auto">
          <a:xfrm>
            <a:off x="304800" y="1276350"/>
            <a:ext cx="8180388" cy="2814638"/>
            <a:chOff x="137" y="692"/>
            <a:chExt cx="5541" cy="2127"/>
          </a:xfrm>
        </p:grpSpPr>
        <p:pic>
          <p:nvPicPr>
            <p:cNvPr id="7" name="Picture 6" descr="npo000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 y="728"/>
              <a:ext cx="4877" cy="1629"/>
            </a:xfrm>
            <a:prstGeom prst="rect">
              <a:avLst/>
            </a:prstGeom>
            <a:solidFill>
              <a:srgbClr val="BAD6CE"/>
            </a:solidFill>
            <a:ln>
              <a:noFill/>
            </a:ln>
            <a:extLst>
              <a:ext uri="{91240B29-F687-4F45-9708-019B960494DF}">
                <a14:hiddenLine xmlns:a14="http://schemas.microsoft.com/office/drawing/2010/main" w="9525" algn="ctr">
                  <a:solidFill>
                    <a:srgbClr val="000000"/>
                  </a:solidFill>
                  <a:miter lim="800000"/>
                  <a:headEnd/>
                  <a:tailEnd/>
                </a14:hiddenLine>
              </a:ext>
            </a:extLst>
          </p:spPr>
        </p:pic>
        <p:grpSp>
          <p:nvGrpSpPr>
            <p:cNvPr id="8" name="Group 55"/>
            <p:cNvGrpSpPr>
              <a:grpSpLocks/>
            </p:cNvGrpSpPr>
            <p:nvPr/>
          </p:nvGrpSpPr>
          <p:grpSpPr bwMode="auto">
            <a:xfrm>
              <a:off x="137" y="692"/>
              <a:ext cx="5344" cy="2127"/>
              <a:chOff x="137" y="692"/>
              <a:chExt cx="5344" cy="2127"/>
            </a:xfrm>
          </p:grpSpPr>
          <p:sp>
            <p:nvSpPr>
              <p:cNvPr id="9" name="Text Box 8"/>
              <p:cNvSpPr txBox="1">
                <a:spLocks noChangeArrowheads="1"/>
              </p:cNvSpPr>
              <p:nvPr/>
            </p:nvSpPr>
            <p:spPr bwMode="auto">
              <a:xfrm rot="-5400000">
                <a:off x="-165" y="1488"/>
                <a:ext cx="91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Share Price </a:t>
                </a:r>
              </a:p>
            </p:txBody>
          </p:sp>
          <p:sp>
            <p:nvSpPr>
              <p:cNvPr id="10" name="Line 10"/>
              <p:cNvSpPr>
                <a:spLocks noChangeShapeType="1"/>
              </p:cNvSpPr>
              <p:nvPr/>
            </p:nvSpPr>
            <p:spPr bwMode="auto">
              <a:xfrm rot="18416118" flipH="1">
                <a:off x="1071" y="1005"/>
                <a:ext cx="720" cy="1270"/>
              </a:xfrm>
              <a:prstGeom prst="line">
                <a:avLst/>
              </a:prstGeom>
              <a:noFill/>
              <a:ln w="38100">
                <a:solidFill>
                  <a:srgbClr val="551B5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1"/>
              <p:cNvSpPr>
                <a:spLocks noChangeShapeType="1"/>
              </p:cNvSpPr>
              <p:nvPr/>
            </p:nvSpPr>
            <p:spPr bwMode="auto">
              <a:xfrm rot="1627241" flipV="1">
                <a:off x="1978" y="1712"/>
                <a:ext cx="525" cy="768"/>
              </a:xfrm>
              <a:prstGeom prst="line">
                <a:avLst/>
              </a:prstGeom>
              <a:noFill/>
              <a:ln w="38100">
                <a:solidFill>
                  <a:srgbClr val="551B5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p:cNvSpPr>
                <a:spLocks noChangeShapeType="1"/>
              </p:cNvSpPr>
              <p:nvPr/>
            </p:nvSpPr>
            <p:spPr bwMode="auto">
              <a:xfrm rot="21496559" flipH="1">
                <a:off x="2592" y="1376"/>
                <a:ext cx="831" cy="576"/>
              </a:xfrm>
              <a:prstGeom prst="line">
                <a:avLst/>
              </a:prstGeom>
              <a:noFill/>
              <a:ln w="38100">
                <a:solidFill>
                  <a:srgbClr val="551B5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p:cNvSpPr>
                <a:spLocks noChangeShapeType="1"/>
              </p:cNvSpPr>
              <p:nvPr/>
            </p:nvSpPr>
            <p:spPr bwMode="auto">
              <a:xfrm>
                <a:off x="3423" y="1424"/>
                <a:ext cx="1007" cy="0"/>
              </a:xfrm>
              <a:prstGeom prst="line">
                <a:avLst/>
              </a:prstGeom>
              <a:noFill/>
              <a:ln w="38100">
                <a:solidFill>
                  <a:srgbClr val="551B5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p:cNvSpPr>
                <a:spLocks noChangeShapeType="1"/>
              </p:cNvSpPr>
              <p:nvPr/>
            </p:nvSpPr>
            <p:spPr bwMode="auto">
              <a:xfrm rot="-163035" flipH="1" flipV="1">
                <a:off x="4518" y="1376"/>
                <a:ext cx="700" cy="576"/>
              </a:xfrm>
              <a:prstGeom prst="line">
                <a:avLst/>
              </a:prstGeom>
              <a:noFill/>
              <a:ln w="38100">
                <a:solidFill>
                  <a:srgbClr val="551B5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Oval 15"/>
              <p:cNvSpPr>
                <a:spLocks noChangeArrowheads="1"/>
              </p:cNvSpPr>
              <p:nvPr/>
            </p:nvSpPr>
            <p:spPr bwMode="auto">
              <a:xfrm>
                <a:off x="1606" y="2156"/>
                <a:ext cx="394"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$5</a:t>
                </a:r>
              </a:p>
            </p:txBody>
          </p:sp>
          <p:sp>
            <p:nvSpPr>
              <p:cNvPr id="16" name="Oval 16"/>
              <p:cNvSpPr>
                <a:spLocks noChangeArrowheads="1"/>
              </p:cNvSpPr>
              <p:nvPr/>
            </p:nvSpPr>
            <p:spPr bwMode="auto">
              <a:xfrm>
                <a:off x="4233" y="1280"/>
                <a:ext cx="394"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$8</a:t>
                </a:r>
              </a:p>
            </p:txBody>
          </p:sp>
          <p:sp>
            <p:nvSpPr>
              <p:cNvPr id="17" name="Oval 17"/>
              <p:cNvSpPr>
                <a:spLocks noChangeArrowheads="1"/>
              </p:cNvSpPr>
              <p:nvPr/>
            </p:nvSpPr>
            <p:spPr bwMode="auto">
              <a:xfrm>
                <a:off x="3269" y="1304"/>
                <a:ext cx="394"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$8</a:t>
                </a:r>
              </a:p>
            </p:txBody>
          </p:sp>
          <p:sp>
            <p:nvSpPr>
              <p:cNvPr id="18" name="Oval 18"/>
              <p:cNvSpPr>
                <a:spLocks noChangeArrowheads="1"/>
              </p:cNvSpPr>
              <p:nvPr/>
            </p:nvSpPr>
            <p:spPr bwMode="auto">
              <a:xfrm>
                <a:off x="5086" y="1808"/>
                <a:ext cx="395"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$6</a:t>
                </a:r>
              </a:p>
            </p:txBody>
          </p:sp>
          <p:sp>
            <p:nvSpPr>
              <p:cNvPr id="19" name="Oval 19"/>
              <p:cNvSpPr>
                <a:spLocks noChangeArrowheads="1"/>
              </p:cNvSpPr>
              <p:nvPr/>
            </p:nvSpPr>
            <p:spPr bwMode="auto">
              <a:xfrm>
                <a:off x="2416" y="1832"/>
                <a:ext cx="395"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$6</a:t>
                </a:r>
              </a:p>
            </p:txBody>
          </p:sp>
          <p:sp>
            <p:nvSpPr>
              <p:cNvPr id="20" name="Oval 20"/>
              <p:cNvSpPr>
                <a:spLocks noChangeArrowheads="1"/>
              </p:cNvSpPr>
              <p:nvPr/>
            </p:nvSpPr>
            <p:spPr bwMode="auto">
              <a:xfrm>
                <a:off x="949" y="776"/>
                <a:ext cx="394" cy="240"/>
              </a:xfrm>
              <a:prstGeom prst="ellipse">
                <a:avLst/>
              </a:prstGeom>
              <a:solidFill>
                <a:srgbClr val="F58000"/>
              </a:solidFill>
              <a:ln w="12700">
                <a:solidFill>
                  <a:schemeClr val="tx1"/>
                </a:solidFill>
                <a:round/>
                <a:headEnd type="none" w="sm" len="sm"/>
                <a:tailEnd type="none" w="sm" len="sm"/>
              </a:ln>
            </p:spPr>
            <p:txBody>
              <a:bodyPr wrap="none" anchor="ct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800" b="1">
                    <a:solidFill>
                      <a:schemeClr val="bg1"/>
                    </a:solidFill>
                  </a:rPr>
                  <a:t>$10</a:t>
                </a:r>
              </a:p>
            </p:txBody>
          </p:sp>
          <p:sp>
            <p:nvSpPr>
              <p:cNvPr id="21" name="Text Box 22"/>
              <p:cNvSpPr txBox="1">
                <a:spLocks noChangeArrowheads="1"/>
              </p:cNvSpPr>
              <p:nvPr/>
            </p:nvSpPr>
            <p:spPr bwMode="auto">
              <a:xfrm>
                <a:off x="478" y="2132"/>
                <a:ext cx="2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5</a:t>
                </a:r>
              </a:p>
            </p:txBody>
          </p:sp>
          <p:sp>
            <p:nvSpPr>
              <p:cNvPr id="22" name="Text Box 23"/>
              <p:cNvSpPr txBox="1">
                <a:spLocks noChangeArrowheads="1"/>
              </p:cNvSpPr>
              <p:nvPr/>
            </p:nvSpPr>
            <p:spPr bwMode="auto">
              <a:xfrm>
                <a:off x="446" y="692"/>
                <a:ext cx="27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10</a:t>
                </a:r>
              </a:p>
            </p:txBody>
          </p:sp>
          <p:grpSp>
            <p:nvGrpSpPr>
              <p:cNvPr id="23" name="Group 24"/>
              <p:cNvGrpSpPr>
                <a:grpSpLocks/>
              </p:cNvGrpSpPr>
              <p:nvPr/>
            </p:nvGrpSpPr>
            <p:grpSpPr bwMode="auto">
              <a:xfrm>
                <a:off x="137" y="2377"/>
                <a:ext cx="5323" cy="442"/>
                <a:chOff x="141" y="3120"/>
                <a:chExt cx="5836" cy="442"/>
              </a:xfrm>
            </p:grpSpPr>
            <p:sp>
              <p:nvSpPr>
                <p:cNvPr id="28" name="Text Box 25"/>
                <p:cNvSpPr txBox="1">
                  <a:spLocks noChangeArrowheads="1"/>
                </p:cNvSpPr>
                <p:nvPr/>
              </p:nvSpPr>
              <p:spPr bwMode="auto">
                <a:xfrm>
                  <a:off x="990" y="3120"/>
                  <a:ext cx="547"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January</a:t>
                  </a:r>
                </a:p>
                <a:p>
                  <a:pPr algn="ctr">
                    <a:spcBef>
                      <a:spcPct val="0"/>
                    </a:spcBef>
                    <a:buFontTx/>
                    <a:buNone/>
                  </a:pPr>
                  <a:r>
                    <a:rPr lang="en-US" altLang="en-US" sz="1200" b="1">
                      <a:solidFill>
                        <a:srgbClr val="333333"/>
                      </a:solidFill>
                    </a:rPr>
                    <a:t>$100 </a:t>
                  </a:r>
                </a:p>
                <a:p>
                  <a:pPr algn="ctr">
                    <a:spcBef>
                      <a:spcPct val="0"/>
                    </a:spcBef>
                    <a:buFontTx/>
                    <a:buNone/>
                  </a:pPr>
                  <a:r>
                    <a:rPr lang="en-US" altLang="en-US" sz="1200" b="1">
                      <a:solidFill>
                        <a:srgbClr val="333333"/>
                      </a:solidFill>
                    </a:rPr>
                    <a:t> 10 </a:t>
                  </a:r>
                </a:p>
              </p:txBody>
            </p:sp>
            <p:sp>
              <p:nvSpPr>
                <p:cNvPr id="29" name="Text Box 26"/>
                <p:cNvSpPr txBox="1">
                  <a:spLocks noChangeArrowheads="1"/>
                </p:cNvSpPr>
                <p:nvPr/>
              </p:nvSpPr>
              <p:spPr bwMode="auto">
                <a:xfrm>
                  <a:off x="2675" y="3120"/>
                  <a:ext cx="45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March</a:t>
                  </a:r>
                </a:p>
                <a:p>
                  <a:pPr algn="ctr">
                    <a:spcBef>
                      <a:spcPct val="0"/>
                    </a:spcBef>
                    <a:buFontTx/>
                    <a:buNone/>
                  </a:pPr>
                  <a:r>
                    <a:rPr lang="en-US" altLang="en-US" sz="1200" b="1">
                      <a:solidFill>
                        <a:srgbClr val="333333"/>
                      </a:solidFill>
                    </a:rPr>
                    <a:t>$100</a:t>
                  </a:r>
                </a:p>
                <a:p>
                  <a:pPr algn="ctr">
                    <a:spcBef>
                      <a:spcPct val="0"/>
                    </a:spcBef>
                    <a:buFontTx/>
                    <a:buNone/>
                  </a:pPr>
                  <a:r>
                    <a:rPr lang="en-US" altLang="en-US" sz="1200" b="1">
                      <a:solidFill>
                        <a:srgbClr val="333333"/>
                      </a:solidFill>
                    </a:rPr>
                    <a:t> 16.6</a:t>
                  </a:r>
                </a:p>
              </p:txBody>
            </p:sp>
            <p:sp>
              <p:nvSpPr>
                <p:cNvPr id="30" name="Text Box 27"/>
                <p:cNvSpPr txBox="1">
                  <a:spLocks noChangeArrowheads="1"/>
                </p:cNvSpPr>
                <p:nvPr/>
              </p:nvSpPr>
              <p:spPr bwMode="auto">
                <a:xfrm>
                  <a:off x="3641" y="3120"/>
                  <a:ext cx="379"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April</a:t>
                  </a:r>
                </a:p>
                <a:p>
                  <a:pPr algn="ctr">
                    <a:spcBef>
                      <a:spcPct val="0"/>
                    </a:spcBef>
                    <a:buFontTx/>
                    <a:buNone/>
                  </a:pPr>
                  <a:r>
                    <a:rPr lang="en-US" altLang="en-US" sz="1200" b="1">
                      <a:solidFill>
                        <a:srgbClr val="333333"/>
                      </a:solidFill>
                    </a:rPr>
                    <a:t>$100</a:t>
                  </a:r>
                </a:p>
                <a:p>
                  <a:pPr algn="ctr">
                    <a:spcBef>
                      <a:spcPct val="0"/>
                    </a:spcBef>
                    <a:buFontTx/>
                    <a:buNone/>
                  </a:pPr>
                  <a:r>
                    <a:rPr lang="en-US" altLang="en-US" sz="1200" b="1">
                      <a:solidFill>
                        <a:srgbClr val="333333"/>
                      </a:solidFill>
                    </a:rPr>
                    <a:t> 12.5</a:t>
                  </a:r>
                </a:p>
              </p:txBody>
            </p:sp>
            <p:sp>
              <p:nvSpPr>
                <p:cNvPr id="31" name="Text Box 28"/>
                <p:cNvSpPr txBox="1">
                  <a:spLocks noChangeArrowheads="1"/>
                </p:cNvSpPr>
                <p:nvPr/>
              </p:nvSpPr>
              <p:spPr bwMode="auto">
                <a:xfrm>
                  <a:off x="4639" y="3120"/>
                  <a:ext cx="37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May</a:t>
                  </a:r>
                </a:p>
                <a:p>
                  <a:pPr algn="ctr">
                    <a:spcBef>
                      <a:spcPct val="0"/>
                    </a:spcBef>
                    <a:buFontTx/>
                    <a:buNone/>
                  </a:pPr>
                  <a:r>
                    <a:rPr lang="en-US" altLang="en-US" sz="1200" b="1">
                      <a:solidFill>
                        <a:srgbClr val="333333"/>
                      </a:solidFill>
                    </a:rPr>
                    <a:t>$100</a:t>
                  </a:r>
                </a:p>
                <a:p>
                  <a:pPr algn="ctr">
                    <a:spcBef>
                      <a:spcPct val="0"/>
                    </a:spcBef>
                    <a:buFontTx/>
                    <a:buNone/>
                  </a:pPr>
                  <a:r>
                    <a:rPr lang="en-US" altLang="en-US" sz="1200" b="1">
                      <a:solidFill>
                        <a:srgbClr val="333333"/>
                      </a:solidFill>
                    </a:rPr>
                    <a:t> 12.5</a:t>
                  </a:r>
                </a:p>
              </p:txBody>
            </p:sp>
            <p:sp>
              <p:nvSpPr>
                <p:cNvPr id="32" name="Text Box 29"/>
                <p:cNvSpPr txBox="1">
                  <a:spLocks noChangeArrowheads="1"/>
                </p:cNvSpPr>
                <p:nvPr/>
              </p:nvSpPr>
              <p:spPr bwMode="auto">
                <a:xfrm>
                  <a:off x="5592" y="3120"/>
                  <a:ext cx="385"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June</a:t>
                  </a:r>
                </a:p>
                <a:p>
                  <a:pPr algn="ctr">
                    <a:spcBef>
                      <a:spcPct val="0"/>
                    </a:spcBef>
                    <a:buFontTx/>
                    <a:buNone/>
                  </a:pPr>
                  <a:r>
                    <a:rPr lang="en-US" altLang="en-US" sz="1200" b="1">
                      <a:solidFill>
                        <a:srgbClr val="333333"/>
                      </a:solidFill>
                    </a:rPr>
                    <a:t>$100</a:t>
                  </a:r>
                </a:p>
                <a:p>
                  <a:pPr algn="ctr">
                    <a:spcBef>
                      <a:spcPct val="0"/>
                    </a:spcBef>
                    <a:buFontTx/>
                    <a:buNone/>
                  </a:pPr>
                  <a:r>
                    <a:rPr lang="en-US" altLang="en-US" sz="1200" b="1">
                      <a:solidFill>
                        <a:srgbClr val="333333"/>
                      </a:solidFill>
                    </a:rPr>
                    <a:t> 16.6</a:t>
                  </a:r>
                </a:p>
              </p:txBody>
            </p:sp>
            <p:sp>
              <p:nvSpPr>
                <p:cNvPr id="33" name="Text Box 30"/>
                <p:cNvSpPr txBox="1">
                  <a:spLocks noChangeArrowheads="1"/>
                </p:cNvSpPr>
                <p:nvPr/>
              </p:nvSpPr>
              <p:spPr bwMode="auto">
                <a:xfrm>
                  <a:off x="1718" y="3133"/>
                  <a:ext cx="59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ctr">
                    <a:spcBef>
                      <a:spcPct val="0"/>
                    </a:spcBef>
                    <a:buFontTx/>
                    <a:buNone/>
                  </a:pPr>
                  <a:r>
                    <a:rPr lang="en-US" altLang="en-US" sz="1200" b="1">
                      <a:solidFill>
                        <a:srgbClr val="F58000"/>
                      </a:solidFill>
                    </a:rPr>
                    <a:t>February</a:t>
                  </a:r>
                </a:p>
                <a:p>
                  <a:pPr algn="ctr">
                    <a:spcBef>
                      <a:spcPct val="0"/>
                    </a:spcBef>
                    <a:buFontTx/>
                    <a:buNone/>
                  </a:pPr>
                  <a:r>
                    <a:rPr lang="en-US" altLang="en-US" sz="1200" b="1">
                      <a:solidFill>
                        <a:srgbClr val="292929"/>
                      </a:solidFill>
                    </a:rPr>
                    <a:t>$100</a:t>
                  </a:r>
                </a:p>
                <a:p>
                  <a:pPr algn="ctr">
                    <a:spcBef>
                      <a:spcPct val="0"/>
                    </a:spcBef>
                    <a:buFontTx/>
                    <a:buNone/>
                  </a:pPr>
                  <a:r>
                    <a:rPr lang="en-US" altLang="en-US" sz="1200" b="1">
                      <a:solidFill>
                        <a:srgbClr val="292929"/>
                      </a:solidFill>
                    </a:rPr>
                    <a:t> 20</a:t>
                  </a:r>
                  <a:r>
                    <a:rPr lang="en-US" altLang="en-US" sz="1200" b="1">
                      <a:solidFill>
                        <a:schemeClr val="accent2"/>
                      </a:solidFill>
                    </a:rPr>
                    <a:t> </a:t>
                  </a:r>
                </a:p>
              </p:txBody>
            </p:sp>
            <p:sp>
              <p:nvSpPr>
                <p:cNvPr id="34" name="Text Box 31"/>
                <p:cNvSpPr txBox="1">
                  <a:spLocks noChangeArrowheads="1"/>
                </p:cNvSpPr>
                <p:nvPr/>
              </p:nvSpPr>
              <p:spPr bwMode="auto">
                <a:xfrm>
                  <a:off x="141" y="3120"/>
                  <a:ext cx="74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lgn="r">
                    <a:spcBef>
                      <a:spcPct val="0"/>
                    </a:spcBef>
                    <a:buFontTx/>
                    <a:buNone/>
                  </a:pPr>
                  <a:r>
                    <a:rPr lang="en-US" altLang="en-US" sz="1200" b="1">
                      <a:solidFill>
                        <a:srgbClr val="F58000"/>
                      </a:solidFill>
                    </a:rPr>
                    <a:t>Month:</a:t>
                  </a:r>
                </a:p>
                <a:p>
                  <a:pPr algn="r">
                    <a:spcBef>
                      <a:spcPct val="0"/>
                    </a:spcBef>
                    <a:buFontTx/>
                    <a:buNone/>
                  </a:pPr>
                  <a:r>
                    <a:rPr lang="en-US" altLang="en-US" sz="1200" b="1">
                      <a:solidFill>
                        <a:srgbClr val="333333"/>
                      </a:solidFill>
                    </a:rPr>
                    <a:t>Investment:</a:t>
                  </a:r>
                </a:p>
                <a:p>
                  <a:pPr algn="r">
                    <a:spcBef>
                      <a:spcPct val="0"/>
                    </a:spcBef>
                    <a:buFontTx/>
                    <a:buNone/>
                  </a:pPr>
                  <a:r>
                    <a:rPr lang="en-US" altLang="en-US" sz="1200" b="1">
                      <a:solidFill>
                        <a:srgbClr val="333333"/>
                      </a:solidFill>
                    </a:rPr>
                    <a:t>Shares:</a:t>
                  </a:r>
                </a:p>
              </p:txBody>
            </p:sp>
          </p:grpSp>
          <p:sp>
            <p:nvSpPr>
              <p:cNvPr id="24" name="Text Box 32"/>
              <p:cNvSpPr txBox="1">
                <a:spLocks noChangeArrowheads="1"/>
              </p:cNvSpPr>
              <p:nvPr/>
            </p:nvSpPr>
            <p:spPr bwMode="auto">
              <a:xfrm>
                <a:off x="478" y="1556"/>
                <a:ext cx="2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7</a:t>
                </a:r>
              </a:p>
            </p:txBody>
          </p:sp>
          <p:sp>
            <p:nvSpPr>
              <p:cNvPr id="25" name="Text Box 33"/>
              <p:cNvSpPr txBox="1">
                <a:spLocks noChangeArrowheads="1"/>
              </p:cNvSpPr>
              <p:nvPr/>
            </p:nvSpPr>
            <p:spPr bwMode="auto">
              <a:xfrm>
                <a:off x="481" y="1268"/>
                <a:ext cx="2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8</a:t>
                </a:r>
              </a:p>
            </p:txBody>
          </p:sp>
          <p:sp>
            <p:nvSpPr>
              <p:cNvPr id="26" name="Text Box 34"/>
              <p:cNvSpPr txBox="1">
                <a:spLocks noChangeArrowheads="1"/>
              </p:cNvSpPr>
              <p:nvPr/>
            </p:nvSpPr>
            <p:spPr bwMode="auto">
              <a:xfrm>
                <a:off x="475" y="1835"/>
                <a:ext cx="2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6</a:t>
                </a:r>
              </a:p>
            </p:txBody>
          </p:sp>
          <p:sp>
            <p:nvSpPr>
              <p:cNvPr id="27" name="Text Box 35"/>
              <p:cNvSpPr txBox="1">
                <a:spLocks noChangeArrowheads="1"/>
              </p:cNvSpPr>
              <p:nvPr/>
            </p:nvSpPr>
            <p:spPr bwMode="auto">
              <a:xfrm>
                <a:off x="490" y="980"/>
                <a:ext cx="20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Wingdings" pitchFamily="2" charset="2"/>
                  <a:buChar char="§"/>
                  <a:defRPr sz="2800">
                    <a:solidFill>
                      <a:srgbClr val="262626"/>
                    </a:solidFill>
                    <a:latin typeface="Arial" charset="0"/>
                    <a:cs typeface="Arial" charset="0"/>
                  </a:defRPr>
                </a:lvl1pPr>
                <a:lvl2pPr marL="742950" indent="-285750" eaLnBrk="0" hangingPunct="0">
                  <a:spcBef>
                    <a:spcPct val="20000"/>
                  </a:spcBef>
                  <a:buFont typeface="Arial" charset="0"/>
                  <a:buChar char="–"/>
                  <a:defRPr sz="2400">
                    <a:solidFill>
                      <a:srgbClr val="262626"/>
                    </a:solidFill>
                    <a:latin typeface="Arial" charset="0"/>
                    <a:cs typeface="Arial" charset="0"/>
                  </a:defRPr>
                </a:lvl2pPr>
                <a:lvl3pPr marL="1143000" indent="-228600" eaLnBrk="0" hangingPunct="0">
                  <a:spcBef>
                    <a:spcPct val="20000"/>
                  </a:spcBef>
                  <a:buFont typeface="Wingdings" pitchFamily="2" charset="2"/>
                  <a:buChar char="§"/>
                  <a:defRPr sz="2200">
                    <a:solidFill>
                      <a:srgbClr val="262626"/>
                    </a:solidFill>
                    <a:latin typeface="Arial" charset="0"/>
                    <a:cs typeface="Arial" charset="0"/>
                  </a:defRPr>
                </a:lvl3pPr>
                <a:lvl4pPr marL="1600200" indent="-228600" eaLnBrk="0" hangingPunct="0">
                  <a:spcBef>
                    <a:spcPct val="20000"/>
                  </a:spcBef>
                  <a:buFont typeface="Arial" charset="0"/>
                  <a:buChar char="–"/>
                  <a:defRPr>
                    <a:solidFill>
                      <a:srgbClr val="262626"/>
                    </a:solidFill>
                    <a:latin typeface="Arial" charset="0"/>
                    <a:cs typeface="Arial" charset="0"/>
                  </a:defRPr>
                </a:lvl4pPr>
                <a:lvl5pPr marL="2057400" indent="-228600" eaLnBrk="0" hangingPunct="0">
                  <a:spcBef>
                    <a:spcPct val="20000"/>
                  </a:spcBef>
                  <a:buFont typeface="Arial" charset="0"/>
                  <a:buChar char="»"/>
                  <a:defRPr>
                    <a:solidFill>
                      <a:srgbClr val="262626"/>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a:solidFill>
                      <a:srgbClr val="262626"/>
                    </a:solidFill>
                    <a:latin typeface="Arial" charset="0"/>
                    <a:cs typeface="Arial" charset="0"/>
                  </a:defRPr>
                </a:lvl9pPr>
              </a:lstStyle>
              <a:p>
                <a:pPr>
                  <a:spcBef>
                    <a:spcPct val="0"/>
                  </a:spcBef>
                  <a:buFontTx/>
                  <a:buNone/>
                </a:pPr>
                <a:r>
                  <a:rPr lang="en-US" altLang="en-US" sz="1600" b="1">
                    <a:solidFill>
                      <a:srgbClr val="333333"/>
                    </a:solidFill>
                  </a:rPr>
                  <a:t>9</a:t>
                </a:r>
              </a:p>
            </p:txBody>
          </p:sp>
        </p:grpSp>
      </p:grpSp>
      <p:graphicFrame>
        <p:nvGraphicFramePr>
          <p:cNvPr id="35" name="Table 34"/>
          <p:cNvGraphicFramePr>
            <a:graphicFrameLocks noGrp="1"/>
          </p:cNvGraphicFramePr>
          <p:nvPr>
            <p:extLst>
              <p:ext uri="{D42A27DB-BD31-4B8C-83A1-F6EECF244321}">
                <p14:modId xmlns:p14="http://schemas.microsoft.com/office/powerpoint/2010/main" val="3590476465"/>
              </p:ext>
            </p:extLst>
          </p:nvPr>
        </p:nvGraphicFramePr>
        <p:xfrm>
          <a:off x="1605321" y="4205288"/>
          <a:ext cx="6218238" cy="609600"/>
        </p:xfrm>
        <a:graphic>
          <a:graphicData uri="http://schemas.openxmlformats.org/drawingml/2006/table">
            <a:tbl>
              <a:tblPr firstRow="1" bandRow="1">
                <a:tableStyleId>{5C22544A-7EE6-4342-B048-85BDC9FD1C3A}</a:tableStyleId>
              </a:tblPr>
              <a:tblGrid>
                <a:gridCol w="2730858">
                  <a:extLst>
                    <a:ext uri="{9D8B030D-6E8A-4147-A177-3AD203B41FA5}">
                      <a16:colId xmlns:a16="http://schemas.microsoft.com/office/drawing/2014/main" val="20000"/>
                    </a:ext>
                  </a:extLst>
                </a:gridCol>
                <a:gridCol w="3487380">
                  <a:extLst>
                    <a:ext uri="{9D8B030D-6E8A-4147-A177-3AD203B41FA5}">
                      <a16:colId xmlns:a16="http://schemas.microsoft.com/office/drawing/2014/main" val="20001"/>
                    </a:ext>
                  </a:extLst>
                </a:gridCol>
              </a:tblGrid>
              <a:tr h="304800">
                <a:tc>
                  <a:txBody>
                    <a:bodyPr/>
                    <a:lstStyle/>
                    <a:p>
                      <a:pPr algn="ctr"/>
                      <a:r>
                        <a:rPr lang="en-US" sz="1400" dirty="0">
                          <a:latin typeface="Arial" panose="020B0604020202020204" pitchFamily="34" charset="0"/>
                          <a:cs typeface="Arial" panose="020B0604020202020204" pitchFamily="34" charset="0"/>
                        </a:rPr>
                        <a:t>Total Investment:</a:t>
                      </a:r>
                      <a:r>
                        <a:rPr lang="en-US" sz="1400" baseline="0" dirty="0">
                          <a:latin typeface="Arial" panose="020B0604020202020204" pitchFamily="34" charset="0"/>
                          <a:cs typeface="Arial" panose="020B0604020202020204" pitchFamily="34" charset="0"/>
                        </a:rPr>
                        <a:t>  $600</a:t>
                      </a:r>
                      <a:endParaRPr lang="en-US" sz="1400" dirty="0">
                        <a:latin typeface="Arial" panose="020B0604020202020204" pitchFamily="34" charset="0"/>
                        <a:cs typeface="Arial" panose="020B0604020202020204" pitchFamily="34" charset="0"/>
                      </a:endParaRPr>
                    </a:p>
                  </a:txBody>
                  <a:tcPr marT="45706" marB="45706">
                    <a:solidFill>
                      <a:srgbClr val="B73F7C"/>
                    </a:solidFill>
                  </a:tcPr>
                </a:tc>
                <a:tc>
                  <a:txBody>
                    <a:bodyPr/>
                    <a:lstStyle/>
                    <a:p>
                      <a:pPr algn="ctr"/>
                      <a:r>
                        <a:rPr lang="en-US" sz="1400" dirty="0">
                          <a:latin typeface="Arial" panose="020B0604020202020204" pitchFamily="34" charset="0"/>
                          <a:cs typeface="Arial" panose="020B0604020202020204" pitchFamily="34" charset="0"/>
                        </a:rPr>
                        <a:t>Total Shares Purchased:  88.3</a:t>
                      </a:r>
                    </a:p>
                  </a:txBody>
                  <a:tcPr marT="45706" marB="45706">
                    <a:solidFill>
                      <a:srgbClr val="B73F7C"/>
                    </a:solidFill>
                  </a:tcPr>
                </a:tc>
                <a:extLst>
                  <a:ext uri="{0D108BD9-81ED-4DB2-BD59-A6C34878D82A}">
                    <a16:rowId xmlns:a16="http://schemas.microsoft.com/office/drawing/2014/main" val="10000"/>
                  </a:ext>
                </a:extLst>
              </a:tr>
              <a:tr h="304800">
                <a:tc>
                  <a:txBody>
                    <a:bodyPr/>
                    <a:lstStyle/>
                    <a:p>
                      <a:pPr algn="ctr"/>
                      <a:r>
                        <a:rPr lang="en-US" sz="1400" dirty="0">
                          <a:latin typeface="Arial" panose="020B0604020202020204" pitchFamily="34" charset="0"/>
                          <a:cs typeface="Arial" panose="020B0604020202020204" pitchFamily="34" charset="0"/>
                        </a:rPr>
                        <a:t>Average Cost per Share:  $6.79</a:t>
                      </a:r>
                    </a:p>
                  </a:txBody>
                  <a:tcPr marT="45706" marB="45706">
                    <a:solidFill>
                      <a:srgbClr val="0097A9">
                        <a:alpha val="44000"/>
                      </a:srgbClr>
                    </a:solidFill>
                  </a:tcPr>
                </a:tc>
                <a:tc>
                  <a:txBody>
                    <a:bodyPr/>
                    <a:lstStyle/>
                    <a:p>
                      <a:pPr algn="ctr"/>
                      <a:r>
                        <a:rPr lang="en-US" sz="1400" dirty="0">
                          <a:latin typeface="Arial" panose="020B0604020202020204" pitchFamily="34" charset="0"/>
                          <a:cs typeface="Arial" panose="020B0604020202020204" pitchFamily="34" charset="0"/>
                        </a:rPr>
                        <a:t>Average Market Price per Share:  $7.17</a:t>
                      </a:r>
                    </a:p>
                  </a:txBody>
                  <a:tcPr marT="45706" marB="45706">
                    <a:solidFill>
                      <a:srgbClr val="0097A9">
                        <a:alpha val="44000"/>
                      </a:srgbClr>
                    </a:solidFill>
                  </a:tcPr>
                </a:tc>
                <a:extLst>
                  <a:ext uri="{0D108BD9-81ED-4DB2-BD59-A6C34878D82A}">
                    <a16:rowId xmlns:a16="http://schemas.microsoft.com/office/drawing/2014/main" val="10001"/>
                  </a:ext>
                </a:extLst>
              </a:tr>
            </a:tbl>
          </a:graphicData>
        </a:graphic>
      </p:graphicFrame>
      <p:sp>
        <p:nvSpPr>
          <p:cNvPr id="36" name="Rectangle 35"/>
          <p:cNvSpPr/>
          <p:nvPr/>
        </p:nvSpPr>
        <p:spPr>
          <a:xfrm>
            <a:off x="692339" y="5004916"/>
            <a:ext cx="7889690" cy="938719"/>
          </a:xfrm>
          <a:prstGeom prst="rect">
            <a:avLst/>
          </a:prstGeom>
        </p:spPr>
        <p:txBody>
          <a:bodyPr wrap="square">
            <a:spAutoFit/>
          </a:bodyPr>
          <a:lstStyle/>
          <a:p>
            <a:r>
              <a:rPr lang="en-US" altLang="en-US" sz="1100" dirty="0">
                <a:solidFill>
                  <a:srgbClr val="333333"/>
                </a:solidFill>
                <a:latin typeface="Arial" charset="0"/>
                <a:cs typeface="Arial" charset="0"/>
              </a:rPr>
              <a:t>Dollar cost averaging/Systematic Investment plan does not ensure a profit nor guarantee against loss. Investors should consider their financial ability to continue their purchases through periods of low price levels. The hypothetical investment results are for illustrative purposes only and should not be deemed a representation of past or future results. This example does not represent any specific product, nor does it reflect sales charges or other expenses that may be required for some investments</a:t>
            </a:r>
            <a:endParaRPr lang="en-US" sz="1100" dirty="0">
              <a:solidFill>
                <a:srgbClr val="333333"/>
              </a:solidFill>
              <a:latin typeface="Arial" charset="0"/>
              <a:cs typeface="Arial" charset="0"/>
            </a:endParaRPr>
          </a:p>
        </p:txBody>
      </p:sp>
    </p:spTree>
    <p:extLst>
      <p:ext uri="{BB962C8B-B14F-4D97-AF65-F5344CB8AC3E}">
        <p14:creationId xmlns:p14="http://schemas.microsoft.com/office/powerpoint/2010/main" val="1150694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noAutofit/>
          </a:bodyPr>
          <a:lstStyle/>
          <a:p>
            <a:pPr algn="l" eaLnBrk="1" hangingPunct="1"/>
            <a:r>
              <a:rPr lang="en-US" altLang="en-US" sz="3800" dirty="0">
                <a:solidFill>
                  <a:schemeClr val="tx2"/>
                </a:solidFill>
              </a:rPr>
              <a:t>Tips for investing</a:t>
            </a:r>
          </a:p>
        </p:txBody>
      </p:sp>
      <p:sp>
        <p:nvSpPr>
          <p:cNvPr id="28676" name="Rectangle 5"/>
          <p:cNvSpPr>
            <a:spLocks noGrp="1" noChangeArrowheads="1"/>
          </p:cNvSpPr>
          <p:nvPr>
            <p:ph idx="4294967295"/>
          </p:nvPr>
        </p:nvSpPr>
        <p:spPr>
          <a:xfrm>
            <a:off x="518609" y="1525292"/>
            <a:ext cx="4026088" cy="2961561"/>
          </a:xfrm>
          <a:prstGeom prst="rect">
            <a:avLst/>
          </a:prstGeom>
        </p:spPr>
        <p:txBody>
          <a:bodyPr>
            <a:normAutofit fontScale="77500" lnSpcReduction="20000"/>
          </a:bodyPr>
          <a:lstStyle/>
          <a:p>
            <a:pPr marL="0" indent="0" eaLnBrk="1" hangingPunct="1">
              <a:spcBef>
                <a:spcPts val="0"/>
              </a:spcBef>
              <a:spcAft>
                <a:spcPts val="600"/>
              </a:spcAft>
              <a:buNone/>
            </a:pPr>
            <a:r>
              <a:rPr lang="en-US" altLang="en-US" dirty="0">
                <a:solidFill>
                  <a:schemeClr val="bg2"/>
                </a:solidFill>
              </a:rPr>
              <a:t>Investing tips to live by:</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Start Early…it is </a:t>
            </a:r>
            <a:r>
              <a:rPr lang="en-US" altLang="en-US" sz="2100" b="1" dirty="0">
                <a:solidFill>
                  <a:schemeClr val="bg2"/>
                </a:solidFill>
              </a:rPr>
              <a:t>never</a:t>
            </a:r>
            <a:r>
              <a:rPr lang="en-US" altLang="en-US" sz="2100" dirty="0">
                <a:solidFill>
                  <a:schemeClr val="bg2"/>
                </a:solidFill>
              </a:rPr>
              <a:t> too late</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Invest at your own pace</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Invest only what you do not currently need</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Do not time the market</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Diversify</a:t>
            </a:r>
          </a:p>
          <a:p>
            <a:pPr lvl="1" eaLnBrk="1" hangingPunct="1">
              <a:spcBef>
                <a:spcPts val="600"/>
              </a:spcBef>
              <a:spcAft>
                <a:spcPts val="600"/>
              </a:spcAft>
              <a:buClr>
                <a:schemeClr val="accent1"/>
              </a:buClr>
              <a:buFont typeface="Arial" panose="020B0604020202020204" pitchFamily="34" charset="0"/>
              <a:buChar char="•"/>
            </a:pPr>
            <a:r>
              <a:rPr lang="en-US" altLang="en-US" sz="2100" dirty="0">
                <a:solidFill>
                  <a:schemeClr val="bg2"/>
                </a:solidFill>
              </a:rPr>
              <a:t>Do not obsess over day-to-day performance</a:t>
            </a:r>
          </a:p>
          <a:p>
            <a:pPr eaLnBrk="1" hangingPunct="1">
              <a:spcBef>
                <a:spcPts val="600"/>
              </a:spcBef>
              <a:buFont typeface="Arial" charset="0"/>
              <a:buNone/>
            </a:pPr>
            <a:endParaRPr lang="en-US" altLang="en-US" sz="1900" dirty="0">
              <a:solidFill>
                <a:schemeClr val="bg2"/>
              </a:solidFill>
            </a:endParaRPr>
          </a:p>
        </p:txBody>
      </p:sp>
      <p:sp>
        <p:nvSpPr>
          <p:cNvPr id="30725" name="Text Box 7"/>
          <p:cNvSpPr txBox="1">
            <a:spLocks noChangeArrowheads="1"/>
          </p:cNvSpPr>
          <p:nvPr/>
        </p:nvSpPr>
        <p:spPr bwMode="auto">
          <a:xfrm>
            <a:off x="348301" y="5931009"/>
            <a:ext cx="6811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400">
                <a:solidFill>
                  <a:schemeClr val="bg1"/>
                </a:solidFill>
                <a:latin typeface="Arial" pitchFamily="34" charset="0"/>
              </a:defRPr>
            </a:lvl1pPr>
            <a:lvl2pPr marL="742950" indent="-285750" eaLnBrk="0" hangingPunct="0">
              <a:defRPr sz="4400">
                <a:solidFill>
                  <a:schemeClr val="bg1"/>
                </a:solidFill>
                <a:latin typeface="Arial" pitchFamily="34" charset="0"/>
              </a:defRPr>
            </a:lvl2pPr>
            <a:lvl3pPr marL="1143000" indent="-228600" eaLnBrk="0" hangingPunct="0">
              <a:defRPr sz="4400">
                <a:solidFill>
                  <a:schemeClr val="bg1"/>
                </a:solidFill>
                <a:latin typeface="Arial" pitchFamily="34" charset="0"/>
              </a:defRPr>
            </a:lvl3pPr>
            <a:lvl4pPr marL="1600200" indent="-228600" eaLnBrk="0" hangingPunct="0">
              <a:defRPr sz="4400">
                <a:solidFill>
                  <a:schemeClr val="bg1"/>
                </a:solidFill>
                <a:latin typeface="Arial" pitchFamily="34" charset="0"/>
              </a:defRPr>
            </a:lvl4pPr>
            <a:lvl5pPr marL="2057400" indent="-228600" eaLnBrk="0" hangingPunct="0">
              <a:defRPr sz="4400">
                <a:solidFill>
                  <a:schemeClr val="bg1"/>
                </a:solidFill>
                <a:latin typeface="Arial" pitchFamily="34" charset="0"/>
              </a:defRPr>
            </a:lvl5pPr>
            <a:lvl6pPr marL="2514600" indent="-228600" algn="ctr" eaLnBrk="0" fontAlgn="base" hangingPunct="0">
              <a:spcBef>
                <a:spcPct val="50000"/>
              </a:spcBef>
              <a:spcAft>
                <a:spcPct val="0"/>
              </a:spcAft>
              <a:defRPr sz="4400">
                <a:solidFill>
                  <a:schemeClr val="bg1"/>
                </a:solidFill>
                <a:latin typeface="Arial" pitchFamily="34" charset="0"/>
              </a:defRPr>
            </a:lvl6pPr>
            <a:lvl7pPr marL="2971800" indent="-228600" algn="ctr" eaLnBrk="0" fontAlgn="base" hangingPunct="0">
              <a:spcBef>
                <a:spcPct val="50000"/>
              </a:spcBef>
              <a:spcAft>
                <a:spcPct val="0"/>
              </a:spcAft>
              <a:defRPr sz="4400">
                <a:solidFill>
                  <a:schemeClr val="bg1"/>
                </a:solidFill>
                <a:latin typeface="Arial" pitchFamily="34" charset="0"/>
              </a:defRPr>
            </a:lvl7pPr>
            <a:lvl8pPr marL="3429000" indent="-228600" algn="ctr" eaLnBrk="0" fontAlgn="base" hangingPunct="0">
              <a:spcBef>
                <a:spcPct val="50000"/>
              </a:spcBef>
              <a:spcAft>
                <a:spcPct val="0"/>
              </a:spcAft>
              <a:defRPr sz="4400">
                <a:solidFill>
                  <a:schemeClr val="bg1"/>
                </a:solidFill>
                <a:latin typeface="Arial" pitchFamily="34" charset="0"/>
              </a:defRPr>
            </a:lvl8pPr>
            <a:lvl9pPr marL="3886200" indent="-228600" algn="ctr" eaLnBrk="0" fontAlgn="base" hangingPunct="0">
              <a:spcBef>
                <a:spcPct val="50000"/>
              </a:spcBef>
              <a:spcAft>
                <a:spcPct val="0"/>
              </a:spcAft>
              <a:defRPr sz="4400">
                <a:solidFill>
                  <a:schemeClr val="bg1"/>
                </a:solidFill>
                <a:latin typeface="Arial" pitchFamily="34" charset="0"/>
              </a:defRPr>
            </a:lvl9pPr>
          </a:lstStyle>
          <a:p>
            <a:pPr algn="l">
              <a:spcBef>
                <a:spcPct val="0"/>
              </a:spcBef>
              <a:defRPr/>
            </a:pPr>
            <a:r>
              <a:rPr lang="en-US" sz="1200" dirty="0">
                <a:solidFill>
                  <a:schemeClr val="bg2"/>
                </a:solidFill>
                <a:cs typeface="Arial" panose="020B0604020202020204" pitchFamily="34" charset="0"/>
              </a:rPr>
              <a:t>Using diversification as part of your investment strategy neither assures nor guarantees better performance and cannot protect against loss in declining markets.</a:t>
            </a:r>
          </a:p>
        </p:txBody>
      </p:sp>
      <p:pic>
        <p:nvPicPr>
          <p:cNvPr id="11" name="Picture 2" descr="C:\Users\i714613\Desktop\Enrollment\574224_Stocksy.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8183" y="1475952"/>
            <a:ext cx="3122737" cy="3092299"/>
          </a:xfrm>
          <a:prstGeom prst="ellipse">
            <a:avLst/>
          </a:prstGeom>
          <a:ln w="63500" cap="rnd">
            <a:noFill/>
          </a:ln>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4544687" y="3408192"/>
            <a:ext cx="2320119" cy="2320119"/>
          </a:xfrm>
          <a:prstGeom prst="ellipse">
            <a:avLst/>
          </a:prstGeom>
          <a:solidFill>
            <a:schemeClr val="accent4"/>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531036" y="3783421"/>
            <a:ext cx="2361062" cy="1323439"/>
          </a:xfrm>
          <a:prstGeom prst="rect">
            <a:avLst/>
          </a:prstGeom>
        </p:spPr>
        <p:txBody>
          <a:bodyPr wrap="square">
            <a:spAutoFit/>
          </a:bodyPr>
          <a:lstStyle/>
          <a:p>
            <a:pPr algn="ctr">
              <a:buNone/>
            </a:pPr>
            <a:r>
              <a:rPr lang="en-US" altLang="en-US" sz="1600" b="1" dirty="0">
                <a:solidFill>
                  <a:schemeClr val="bg1"/>
                </a:solidFill>
              </a:rPr>
              <a:t>TIP:  ALWAYS </a:t>
            </a:r>
            <a:r>
              <a:rPr lang="en-US" altLang="en-US" sz="1600" dirty="0">
                <a:solidFill>
                  <a:schemeClr val="bg1"/>
                </a:solidFill>
              </a:rPr>
              <a:t>remember the advantages of your company match, and its impact on your savings!</a:t>
            </a:r>
          </a:p>
        </p:txBody>
      </p:sp>
      <p:sp>
        <p:nvSpPr>
          <p:cNvPr id="8" name="Oval 37">
            <a:extLst>
              <a:ext uri="{FF2B5EF4-FFF2-40B4-BE49-F238E27FC236}">
                <a16:creationId xmlns:a16="http://schemas.microsoft.com/office/drawing/2014/main" id="{76D891BF-B450-124A-B7B1-C37E9C35D1B2}"/>
              </a:ext>
            </a:extLst>
          </p:cNvPr>
          <p:cNvSpPr>
            <a:spLocks noChangeArrowheads="1"/>
          </p:cNvSpPr>
          <p:nvPr/>
        </p:nvSpPr>
        <p:spPr bwMode="auto">
          <a:xfrm>
            <a:off x="6787972" y="4191001"/>
            <a:ext cx="1833513" cy="1740008"/>
          </a:xfrm>
          <a:prstGeom prst="ellipse">
            <a:avLst/>
          </a:prstGeom>
          <a:solidFill>
            <a:schemeClr val="bg1"/>
          </a:solidFill>
          <a:ln w="9525">
            <a:solidFill>
              <a:schemeClr val="bg1">
                <a:lumMod val="85000"/>
              </a:schemeClr>
            </a:solidFill>
            <a:round/>
            <a:headEnd/>
            <a:tailEnd/>
          </a:ln>
        </p:spPr>
        <p:txBody>
          <a:bodyPr vert="horz" wrap="square" lIns="91440" tIns="45720" rIns="91440" bIns="45720" numCol="1" anchor="t" anchorCtr="0" compatLnSpc="1">
            <a:prstTxWarp prst="textNoShape">
              <a:avLst/>
            </a:prstTxWarp>
          </a:bodyPr>
          <a:lstStyle/>
          <a:p>
            <a:pPr defTabSz="457145"/>
            <a:endParaRPr lang="en-US" dirty="0">
              <a:solidFill>
                <a:prstClr val="black"/>
              </a:solidFill>
              <a:latin typeface="Calibri Light" panose="020F030202020403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2098" y="4414847"/>
            <a:ext cx="1472501" cy="1379397"/>
          </a:xfrm>
          <a:prstGeom prst="rect">
            <a:avLst/>
          </a:prstGeom>
        </p:spPr>
      </p:pic>
    </p:spTree>
    <p:extLst>
      <p:ext uri="{BB962C8B-B14F-4D97-AF65-F5344CB8AC3E}">
        <p14:creationId xmlns:p14="http://schemas.microsoft.com/office/powerpoint/2010/main" val="44322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3025"/>
            <a:ext cx="8458200" cy="731838"/>
          </a:xfrm>
        </p:spPr>
        <p:txBody>
          <a:bodyPr/>
          <a:lstStyle/>
          <a:p>
            <a:pPr algn="l"/>
            <a:r>
              <a:rPr lang="en-US" b="1" dirty="0">
                <a:solidFill>
                  <a:srgbClr val="F58000"/>
                </a:solidFill>
              </a:rPr>
              <a:t>  </a:t>
            </a:r>
          </a:p>
        </p:txBody>
      </p:sp>
      <p:sp>
        <p:nvSpPr>
          <p:cNvPr id="5" name="Content Placeholder 2"/>
          <p:cNvSpPr>
            <a:spLocks noGrp="1"/>
          </p:cNvSpPr>
          <p:nvPr>
            <p:ph idx="4294967295"/>
          </p:nvPr>
        </p:nvSpPr>
        <p:spPr>
          <a:xfrm>
            <a:off x="914400" y="1490663"/>
            <a:ext cx="8229600" cy="4259262"/>
          </a:xfrm>
        </p:spPr>
        <p:txBody>
          <a:bodyPr>
            <a:noAutofit/>
          </a:bodyPr>
          <a:lstStyle/>
          <a:p>
            <a:pPr>
              <a:spcAft>
                <a:spcPts val="1800"/>
              </a:spcAft>
              <a:buClr>
                <a:schemeClr val="accent2"/>
              </a:buClr>
            </a:pPr>
            <a:r>
              <a:rPr lang="en-US" sz="4000" b="0" dirty="0">
                <a:solidFill>
                  <a:srgbClr val="0070C0"/>
                </a:solidFill>
              </a:rPr>
              <a:t>Advisors help their clients with:</a:t>
            </a:r>
          </a:p>
          <a:p>
            <a:pPr marL="342900" indent="-342900">
              <a:spcAft>
                <a:spcPts val="1800"/>
              </a:spcAft>
              <a:buClr>
                <a:schemeClr val="accent2"/>
              </a:buClr>
              <a:buFont typeface="Arial"/>
              <a:buChar char="•"/>
            </a:pPr>
            <a:r>
              <a:rPr lang="en-US" sz="2800" b="0" dirty="0">
                <a:solidFill>
                  <a:srgbClr val="0070C0"/>
                </a:solidFill>
              </a:rPr>
              <a:t>Appropriate investments</a:t>
            </a:r>
          </a:p>
          <a:p>
            <a:pPr marL="342900" indent="-342900">
              <a:spcAft>
                <a:spcPts val="1800"/>
              </a:spcAft>
              <a:buClr>
                <a:schemeClr val="accent2"/>
              </a:buClr>
              <a:buFont typeface="Arial"/>
              <a:buChar char="•"/>
            </a:pPr>
            <a:r>
              <a:rPr lang="en-US" sz="2800" b="0" dirty="0">
                <a:solidFill>
                  <a:srgbClr val="0070C0"/>
                </a:solidFill>
              </a:rPr>
              <a:t>Diversification and rebalancing</a:t>
            </a:r>
          </a:p>
          <a:p>
            <a:pPr marL="342900" indent="-342900">
              <a:spcAft>
                <a:spcPts val="1800"/>
              </a:spcAft>
              <a:buClr>
                <a:schemeClr val="accent2"/>
              </a:buClr>
              <a:buFont typeface="Arial"/>
              <a:buChar char="•"/>
            </a:pPr>
            <a:r>
              <a:rPr lang="en-US" sz="2800" b="0" dirty="0">
                <a:solidFill>
                  <a:srgbClr val="0070C0"/>
                </a:solidFill>
              </a:rPr>
              <a:t>Tax impacts on retirement income</a:t>
            </a:r>
          </a:p>
          <a:p>
            <a:pPr marL="0">
              <a:spcAft>
                <a:spcPts val="1800"/>
              </a:spcAft>
              <a:buClr>
                <a:schemeClr val="accent2"/>
              </a:buClr>
              <a:buNone/>
            </a:pPr>
            <a:endParaRPr lang="en-US" sz="2800" b="0" dirty="0"/>
          </a:p>
          <a:p>
            <a:pPr marL="0">
              <a:spcBef>
                <a:spcPts val="0"/>
              </a:spcBef>
            </a:pPr>
            <a:endParaRPr lang="en-US" sz="2800" b="0" dirty="0"/>
          </a:p>
          <a:p>
            <a:pPr marL="0">
              <a:spcBef>
                <a:spcPts val="0"/>
              </a:spcBef>
              <a:buNone/>
            </a:pPr>
            <a:endParaRPr lang="en-US" sz="2800" b="0" dirty="0"/>
          </a:p>
        </p:txBody>
      </p:sp>
    </p:spTree>
    <p:extLst>
      <p:ext uri="{BB962C8B-B14F-4D97-AF65-F5344CB8AC3E}">
        <p14:creationId xmlns:p14="http://schemas.microsoft.com/office/powerpoint/2010/main" val="11179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ctrTitle" idx="4294967295"/>
          </p:nvPr>
        </p:nvSpPr>
        <p:spPr>
          <a:xfrm>
            <a:off x="694683" y="791794"/>
            <a:ext cx="7496175" cy="1020762"/>
          </a:xfrm>
        </p:spPr>
        <p:txBody>
          <a:bodyPr anchor="ctr"/>
          <a:lstStyle/>
          <a:p>
            <a:pPr eaLnBrk="1" hangingPunct="1"/>
            <a:r>
              <a:rPr lang="en-US" altLang="en-US" sz="2200" b="1" dirty="0">
                <a:solidFill>
                  <a:srgbClr val="0070C0"/>
                </a:solidFill>
              </a:rPr>
              <a:t>Please contact us via our cell phone, email or click the link below to schedule a phone or virtual meeting.</a:t>
            </a:r>
          </a:p>
        </p:txBody>
      </p:sp>
      <p:sp>
        <p:nvSpPr>
          <p:cNvPr id="2" name="Subtitle 1"/>
          <p:cNvSpPr>
            <a:spLocks noGrp="1"/>
          </p:cNvSpPr>
          <p:nvPr>
            <p:ph type="subTitle" idx="4294967295"/>
          </p:nvPr>
        </p:nvSpPr>
        <p:spPr>
          <a:xfrm>
            <a:off x="375427" y="-43211"/>
            <a:ext cx="7662862" cy="1050925"/>
          </a:xfrm>
        </p:spPr>
        <p:txBody>
          <a:bodyPr anchor="ctr"/>
          <a:lstStyle/>
          <a:p>
            <a:pPr algn="ctr" eaLnBrk="1" hangingPunct="1"/>
            <a:r>
              <a:rPr lang="en-US" sz="4800" i="1" dirty="0">
                <a:solidFill>
                  <a:srgbClr val="FFC000"/>
                </a:solidFill>
                <a:highlight>
                  <a:srgbClr val="FFFFFF"/>
                </a:highlight>
              </a:rPr>
              <a:t>Questions?</a:t>
            </a:r>
            <a:endParaRPr lang="en-US" sz="2000" i="1" dirty="0">
              <a:solidFill>
                <a:srgbClr val="FFC000"/>
              </a:solidFill>
              <a:highlight>
                <a:srgbClr val="FFFFFF"/>
              </a:highlight>
            </a:endParaRPr>
          </a:p>
        </p:txBody>
      </p:sp>
      <p:pic>
        <p:nvPicPr>
          <p:cNvPr id="8" name="Picture 7" descr="VOYA_shape_FOCU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491" y="1934835"/>
            <a:ext cx="1394101" cy="107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F94E9E50-D1B3-4874-B9E2-5B6C16892DE4}"/>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936166" y="4232081"/>
            <a:ext cx="7429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EBBF554-E13D-4A2B-A6E0-241D7289A6A7}"/>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807534" y="4246136"/>
            <a:ext cx="15811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9B5D8BF">
            <a:extLst>
              <a:ext uri="{FF2B5EF4-FFF2-40B4-BE49-F238E27FC236}">
                <a16:creationId xmlns:a16="http://schemas.microsoft.com/office/drawing/2014/main" id="{B357F534-23FC-45DB-B4E0-F3D3DDE4D05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73614" y="4189220"/>
            <a:ext cx="5238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15D22025">
            <a:extLst>
              <a:ext uri="{FF2B5EF4-FFF2-40B4-BE49-F238E27FC236}">
                <a16:creationId xmlns:a16="http://schemas.microsoft.com/office/drawing/2014/main" id="{91B73D4D-122B-44A7-BF12-5B7E4F881044}"/>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394976" y="4213099"/>
            <a:ext cx="1543050" cy="5999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BD0E39FC-24FC-4AAB-A3F0-0453570DCA57}"/>
              </a:ext>
            </a:extLst>
          </p:cNvPr>
          <p:cNvSpPr>
            <a:spLocks noChangeArrowheads="1"/>
          </p:cNvSpPr>
          <p:nvPr/>
        </p:nvSpPr>
        <p:spPr bwMode="auto">
          <a:xfrm>
            <a:off x="4853721" y="2156079"/>
            <a:ext cx="9556247"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Russell Renner, CFP</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Lucida Handwriting" panose="03010101010101010101" pitchFamily="66" charset="0"/>
                <a:ea typeface="Calibri" panose="020F0502020204030204" pitchFamily="34" charset="0"/>
                <a:cs typeface="Calibri" panose="020F0502020204030204" pitchFamily="34" charset="0"/>
              </a:rPr>
              <a:t> </a:t>
            </a:r>
            <a:r>
              <a:rPr kumimoji="0" lang="en-US"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Financial Advisor</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Gabor Agency</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Serving Gainesville</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Cavolini" panose="03000502040302020204" pitchFamily="66" charset="0"/>
                <a:ea typeface="Calibri" panose="020F0502020204030204" pitchFamily="34" charset="0"/>
                <a:cs typeface="Cavolini" panose="03000502040302020204" pitchFamily="66" charset="0"/>
              </a:rPr>
              <a:t>Cell:  352.278.4250</a:t>
            </a:r>
            <a:endParaRPr kumimoji="0" lang="en-US" altLang="en-US" b="1" i="0" u="none" strike="noStrike" cap="none" normalizeH="0" baseline="0" dirty="0">
              <a:ln>
                <a:noFill/>
              </a:ln>
              <a:solidFill>
                <a:schemeClr val="tx1"/>
              </a:solidFill>
              <a:effectLst/>
              <a:latin typeface="Cavolini" panose="03000502040302020204" pitchFamily="66" charset="0"/>
              <a:cs typeface="Cavolini" panose="0300050204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563C1"/>
                </a:solidFill>
                <a:effectLst/>
                <a:latin typeface="Berlin Sans FB" panose="020E0602020502020306" pitchFamily="34" charset="0"/>
                <a:ea typeface="Calibri" panose="020F0502020204030204" pitchFamily="34" charset="0"/>
                <a:cs typeface="Calibri" panose="020F0502020204030204" pitchFamily="34" charset="0"/>
                <a:hlinkClick r:id="rId12"/>
              </a:rPr>
              <a:t>rrenner@gaboragency.com</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3"/>
              </a:rPr>
              <a:t>www.gaboragency.com</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6">
            <a:extLst>
              <a:ext uri="{FF2B5EF4-FFF2-40B4-BE49-F238E27FC236}">
                <a16:creationId xmlns:a16="http://schemas.microsoft.com/office/drawing/2014/main" id="{91D02BF5-6C25-41A4-998F-19522696AA26}"/>
              </a:ext>
            </a:extLst>
          </p:cNvPr>
          <p:cNvSpPr>
            <a:spLocks noChangeArrowheads="1"/>
          </p:cNvSpPr>
          <p:nvPr/>
        </p:nvSpPr>
        <p:spPr bwMode="auto">
          <a:xfrm>
            <a:off x="0" y="101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a:extLst>
              <a:ext uri="{FF2B5EF4-FFF2-40B4-BE49-F238E27FC236}">
                <a16:creationId xmlns:a16="http://schemas.microsoft.com/office/drawing/2014/main" id="{CCAC069E-6304-423E-B23C-60E1732E08F4}"/>
              </a:ext>
            </a:extLst>
          </p:cNvPr>
          <p:cNvSpPr>
            <a:spLocks noChangeArrowheads="1"/>
          </p:cNvSpPr>
          <p:nvPr/>
        </p:nvSpPr>
        <p:spPr bwMode="auto">
          <a:xfrm>
            <a:off x="608130" y="1899541"/>
            <a:ext cx="3310748"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Lucida Handwriting" panose="03010101010101010101" pitchFamily="66" charset="0"/>
                <a:ea typeface="Calibri" panose="020F0502020204030204" pitchFamily="34" charset="0"/>
                <a:cs typeface="Calibri" panose="020F0502020204030204" pitchFamily="34" charset="0"/>
              </a:rPr>
              <a:t>Deborah E James, CFP</a:t>
            </a:r>
            <a:r>
              <a:rPr kumimoji="0" lang="en-US" altLang="en-US" sz="17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Financial Advisor</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Gabor Agency</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Serving Gainesville</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Cell:</a:t>
            </a:r>
            <a:r>
              <a:rPr kumimoji="0" lang="en-US" altLang="en-US" sz="17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volini" panose="03000502040302020204" pitchFamily="66" charset="0"/>
              </a:rPr>
              <a:t> </a:t>
            </a:r>
            <a:r>
              <a:rPr kumimoji="0" lang="en-US" altLang="en-US" sz="1700" b="1" i="0" u="none" strike="noStrike" cap="none" normalizeH="0" baseline="0" dirty="0">
                <a:ln>
                  <a:noFill/>
                </a:ln>
                <a:solidFill>
                  <a:srgbClr val="000000"/>
                </a:solidFill>
                <a:effectLst/>
                <a:latin typeface="Cavolini" panose="03000502040302020204" pitchFamily="66" charset="0"/>
                <a:ea typeface="Calibri" panose="020F0502020204030204" pitchFamily="34" charset="0"/>
                <a:cs typeface="Cavolini" panose="03000502040302020204" pitchFamily="66" charset="0"/>
              </a:rPr>
              <a:t> 352.538.0106 </a:t>
            </a:r>
            <a:endParaRPr kumimoji="0" lang="en-US" altLang="en-US" sz="17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FF"/>
                </a:solidFill>
                <a:effectLst/>
                <a:latin typeface="Franklin Gothic Medium" panose="020B0603020102020204" pitchFamily="34" charset="0"/>
                <a:ea typeface="Calibri" panose="020F0502020204030204" pitchFamily="34" charset="0"/>
                <a:cs typeface="Calibri" panose="020F0502020204030204" pitchFamily="34" charset="0"/>
                <a:hlinkClick r:id="rId14"/>
              </a:rPr>
              <a:t>djames@gaboragency.com</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13"/>
              </a:rPr>
              <a:t>www.gaboragency.com</a:t>
            </a:r>
            <a:endParaRPr kumimoji="0" lang="en-US" altLang="en-US" sz="1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1B15A1C5-60F9-489A-91C9-AD549E252978}"/>
              </a:ext>
            </a:extLst>
          </p:cNvPr>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5A85256D-DF4E-46EC-8016-A63345BE0901}"/>
              </a:ext>
            </a:extLst>
          </p:cNvPr>
          <p:cNvSpPr txBox="1"/>
          <p:nvPr/>
        </p:nvSpPr>
        <p:spPr>
          <a:xfrm>
            <a:off x="573961" y="5093803"/>
            <a:ext cx="7261698" cy="461665"/>
          </a:xfrm>
          <a:prstGeom prst="rect">
            <a:avLst/>
          </a:prstGeom>
          <a:noFill/>
        </p:spPr>
        <p:txBody>
          <a:bodyPr wrap="square">
            <a:spAutoFit/>
          </a:bodyPr>
          <a:lstStyle/>
          <a:p>
            <a:pPr marL="0" marR="0">
              <a:spcBef>
                <a:spcPts val="0"/>
              </a:spcBef>
              <a:spcAft>
                <a:spcPts val="0"/>
              </a:spcAft>
            </a:pPr>
            <a:r>
              <a:rPr lang="en-US" sz="1300" b="1" dirty="0">
                <a:solidFill>
                  <a:srgbClr val="00B0F0"/>
                </a:solidFill>
                <a:effectLst/>
                <a:highlight>
                  <a:srgbClr val="FFFFFF"/>
                </a:highlight>
                <a:latin typeface="Cavolini" panose="03000502040302020204" pitchFamily="66" charset="0"/>
                <a:ea typeface="Calibri" panose="020F0502020204030204" pitchFamily="34" charset="0"/>
              </a:rPr>
              <a:t>Click </a:t>
            </a:r>
            <a:r>
              <a:rPr lang="en-US" sz="1300" b="1" u="sng" dirty="0">
                <a:solidFill>
                  <a:srgbClr val="00B0F0"/>
                </a:solidFill>
                <a:effectLst/>
                <a:highlight>
                  <a:srgbClr val="FFFFFF"/>
                </a:highlight>
                <a:latin typeface="Cavolini" panose="03000502040302020204" pitchFamily="66" charset="0"/>
                <a:ea typeface="Calibri" panose="020F0502020204030204" pitchFamily="34" charset="0"/>
                <a:hlinkClick r:id="rId15"/>
              </a:rPr>
              <a:t>Here</a:t>
            </a:r>
            <a:r>
              <a:rPr lang="en-US" sz="1300" b="1" dirty="0">
                <a:solidFill>
                  <a:srgbClr val="00B0F0"/>
                </a:solidFill>
                <a:effectLst/>
                <a:highlight>
                  <a:srgbClr val="FFFFFF"/>
                </a:highlight>
                <a:latin typeface="Cavolini" panose="03000502040302020204" pitchFamily="66" charset="0"/>
                <a:ea typeface="Calibri" panose="020F0502020204030204" pitchFamily="34" charset="0"/>
              </a:rPr>
              <a:t> to Schedule a Meeting </a:t>
            </a:r>
            <a:endParaRPr lang="en-US" sz="1300" dirty="0">
              <a:effectLst/>
              <a:highlight>
                <a:srgbClr val="FFFFFF"/>
              </a:highlight>
              <a:latin typeface="Calibri" panose="020F0502020204030204" pitchFamily="34" charset="0"/>
              <a:ea typeface="Calibri" panose="020F0502020204030204" pitchFamily="34" charset="0"/>
            </a:endParaRPr>
          </a:p>
          <a:p>
            <a:pPr marL="0" marR="0">
              <a:spcBef>
                <a:spcPts val="0"/>
              </a:spcBef>
              <a:spcAft>
                <a:spcPts val="0"/>
              </a:spcAft>
            </a:pPr>
            <a:r>
              <a:rPr lang="en-US" sz="1100" b="1" dirty="0">
                <a:solidFill>
                  <a:srgbClr val="000000"/>
                </a:solidFill>
                <a:effectLst/>
                <a:latin typeface="Lucida Handwriting" panose="03010101010101010101" pitchFamily="66"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E15A3300-73DA-41A7-A0D6-3D872A9F5A17}"/>
              </a:ext>
            </a:extLst>
          </p:cNvPr>
          <p:cNvSpPr txBox="1"/>
          <p:nvPr/>
        </p:nvSpPr>
        <p:spPr>
          <a:xfrm>
            <a:off x="4758471" y="5077043"/>
            <a:ext cx="7261698" cy="307777"/>
          </a:xfrm>
          <a:prstGeom prst="rect">
            <a:avLst/>
          </a:prstGeom>
          <a:noFill/>
        </p:spPr>
        <p:txBody>
          <a:bodyPr wrap="square">
            <a:spAutoFit/>
          </a:bodyPr>
          <a:lstStyle/>
          <a:p>
            <a:pPr marL="0" marR="0">
              <a:spcBef>
                <a:spcPts val="0"/>
              </a:spcBef>
              <a:spcAft>
                <a:spcPts val="0"/>
              </a:spcAft>
            </a:pPr>
            <a:r>
              <a:rPr lang="en-US" sz="1400" u="sng" dirty="0">
                <a:solidFill>
                  <a:srgbClr val="0563C1"/>
                </a:solidFill>
                <a:effectLst/>
                <a:highlight>
                  <a:srgbClr val="FFFFFF"/>
                </a:highlight>
                <a:latin typeface="Calibri" panose="020F0502020204030204" pitchFamily="34" charset="0"/>
                <a:ea typeface="Calibri" panose="020F0502020204030204" pitchFamily="34" charset="0"/>
                <a:hlinkClick r:id="rId16"/>
              </a:rPr>
              <a:t>Click Here to Schedule a Meeting</a:t>
            </a:r>
            <a:endParaRPr lang="en-US" sz="1400" dirty="0">
              <a:effectLst/>
              <a:highlight>
                <a:srgbClr val="FFFFFF"/>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0073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animEffect transition="in" filter="fade">
                                      <p:cBhvr>
                                        <p:cTn id="13" dur="500"/>
                                        <p:tgtEl>
                                          <p:spTgt spid="6146"/>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ro_slide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011863"/>
          </a:xfrm>
          <a:prstGeom prst="rect">
            <a:avLst/>
          </a:prstGeom>
        </p:spPr>
      </p:pic>
      <p:sp>
        <p:nvSpPr>
          <p:cNvPr id="6" name="Rectangle 7"/>
          <p:cNvSpPr txBox="1">
            <a:spLocks noChangeArrowheads="1"/>
          </p:cNvSpPr>
          <p:nvPr/>
        </p:nvSpPr>
        <p:spPr bwMode="auto">
          <a:xfrm>
            <a:off x="394138" y="736279"/>
            <a:ext cx="8387255" cy="10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2400">
                <a:solidFill>
                  <a:srgbClr val="000066"/>
                </a:solidFill>
                <a:latin typeface="Arial" charset="0"/>
                <a:cs typeface="Arial" charset="0"/>
              </a:defRPr>
            </a:lvl2pPr>
            <a:lvl3pPr algn="l" rtl="0" eaLnBrk="1" fontAlgn="base" hangingPunct="1">
              <a:spcBef>
                <a:spcPct val="0"/>
              </a:spcBef>
              <a:spcAft>
                <a:spcPct val="0"/>
              </a:spcAft>
              <a:defRPr sz="2400">
                <a:solidFill>
                  <a:srgbClr val="000066"/>
                </a:solidFill>
                <a:latin typeface="Arial" charset="0"/>
                <a:cs typeface="Arial" charset="0"/>
              </a:defRPr>
            </a:lvl3pPr>
            <a:lvl4pPr algn="l" rtl="0" eaLnBrk="1" fontAlgn="base" hangingPunct="1">
              <a:spcBef>
                <a:spcPct val="0"/>
              </a:spcBef>
              <a:spcAft>
                <a:spcPct val="0"/>
              </a:spcAft>
              <a:defRPr sz="2400">
                <a:solidFill>
                  <a:srgbClr val="000066"/>
                </a:solidFill>
                <a:latin typeface="Arial" charset="0"/>
                <a:cs typeface="Arial" charset="0"/>
              </a:defRPr>
            </a:lvl4pPr>
            <a:lvl5pPr algn="l" rtl="0" eaLnBrk="1" fontAlgn="base" hangingPunct="1">
              <a:spcBef>
                <a:spcPct val="0"/>
              </a:spcBef>
              <a:spcAft>
                <a:spcPct val="0"/>
              </a:spcAft>
              <a:defRPr sz="2400">
                <a:solidFill>
                  <a:srgbClr val="000066"/>
                </a:solidFill>
                <a:latin typeface="Arial" charset="0"/>
                <a:cs typeface="Arial" charset="0"/>
              </a:defRPr>
            </a:lvl5pPr>
            <a:lvl6pPr marL="457200" algn="l" rtl="0" eaLnBrk="1" fontAlgn="base" hangingPunct="1">
              <a:spcBef>
                <a:spcPct val="0"/>
              </a:spcBef>
              <a:spcAft>
                <a:spcPct val="0"/>
              </a:spcAft>
              <a:defRPr sz="2400">
                <a:solidFill>
                  <a:srgbClr val="000066"/>
                </a:solidFill>
                <a:latin typeface="Arial" charset="0"/>
                <a:cs typeface="Arial" charset="0"/>
              </a:defRPr>
            </a:lvl6pPr>
            <a:lvl7pPr marL="914400" algn="l" rtl="0" eaLnBrk="1" fontAlgn="base" hangingPunct="1">
              <a:spcBef>
                <a:spcPct val="0"/>
              </a:spcBef>
              <a:spcAft>
                <a:spcPct val="0"/>
              </a:spcAft>
              <a:defRPr sz="2400">
                <a:solidFill>
                  <a:srgbClr val="000066"/>
                </a:solidFill>
                <a:latin typeface="Arial" charset="0"/>
                <a:cs typeface="Arial" charset="0"/>
              </a:defRPr>
            </a:lvl7pPr>
            <a:lvl8pPr marL="1371600" algn="l" rtl="0" eaLnBrk="1" fontAlgn="base" hangingPunct="1">
              <a:spcBef>
                <a:spcPct val="0"/>
              </a:spcBef>
              <a:spcAft>
                <a:spcPct val="0"/>
              </a:spcAft>
              <a:defRPr sz="2400">
                <a:solidFill>
                  <a:srgbClr val="000066"/>
                </a:solidFill>
                <a:latin typeface="Arial" charset="0"/>
                <a:cs typeface="Arial" charset="0"/>
              </a:defRPr>
            </a:lvl8pPr>
            <a:lvl9pPr marL="1828800" algn="l" rtl="0" eaLnBrk="1" fontAlgn="base" hangingPunct="1">
              <a:spcBef>
                <a:spcPct val="0"/>
              </a:spcBef>
              <a:spcAft>
                <a:spcPct val="0"/>
              </a:spcAft>
              <a:defRPr sz="2400">
                <a:solidFill>
                  <a:srgbClr val="000066"/>
                </a:solidFill>
                <a:latin typeface="Arial" charset="0"/>
                <a:cs typeface="Arial" charset="0"/>
              </a:defRPr>
            </a:lvl9pPr>
          </a:lstStyle>
          <a:p>
            <a:pPr algn="ctr"/>
            <a:r>
              <a:rPr lang="en-US" altLang="en-US" sz="5800" b="1" dirty="0">
                <a:solidFill>
                  <a:schemeClr val="bg1"/>
                </a:solidFill>
              </a:rPr>
              <a:t>We’re Voya Financial</a:t>
            </a:r>
            <a:r>
              <a:rPr lang="en-US" altLang="en-US" sz="4800" b="1" baseline="52000" dirty="0">
                <a:solidFill>
                  <a:schemeClr val="bg1"/>
                </a:solidFill>
                <a:latin typeface="Arial"/>
                <a:cs typeface="Arial"/>
              </a:rPr>
              <a:t>®</a:t>
            </a:r>
            <a:endParaRPr lang="en-US" altLang="en-US" sz="4800" b="1" baseline="52000" dirty="0">
              <a:solidFill>
                <a:schemeClr val="bg1"/>
              </a:solidFill>
            </a:endParaRPr>
          </a:p>
        </p:txBody>
      </p:sp>
    </p:spTree>
    <p:extLst>
      <p:ext uri="{BB962C8B-B14F-4D97-AF65-F5344CB8AC3E}">
        <p14:creationId xmlns:p14="http://schemas.microsoft.com/office/powerpoint/2010/main" val="254553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a:xfrm>
            <a:off x="457200" y="73025"/>
            <a:ext cx="8458200" cy="731838"/>
          </a:xfrm>
        </p:spPr>
        <p:txBody>
          <a:bodyPr/>
          <a:lstStyle/>
          <a:p>
            <a:pPr eaLnBrk="1" hangingPunct="1"/>
            <a:r>
              <a:rPr lang="en-US" altLang="en-US"/>
              <a:t>Important Disclosures</a:t>
            </a:r>
          </a:p>
        </p:txBody>
      </p:sp>
      <p:sp>
        <p:nvSpPr>
          <p:cNvPr id="6" name="Content Placeholder 2"/>
          <p:cNvSpPr txBox="1">
            <a:spLocks/>
          </p:cNvSpPr>
          <p:nvPr/>
        </p:nvSpPr>
        <p:spPr>
          <a:xfrm>
            <a:off x="457200" y="1268413"/>
            <a:ext cx="8229600" cy="4757737"/>
          </a:xfrm>
          <a:prstGeom prst="rect">
            <a:avLst/>
          </a:prstGeom>
        </p:spPr>
        <p:txBody>
          <a:bodyPr>
            <a:normAutofit fontScale="77500" lnSpcReduction="20000"/>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20000"/>
              </a:lnSpc>
              <a:spcBef>
                <a:spcPct val="0"/>
              </a:spcBef>
              <a:spcAft>
                <a:spcPts val="0"/>
              </a:spcAft>
              <a:buFont typeface="Wingdings" charset="2"/>
              <a:buNone/>
              <a:defRPr/>
            </a:pPr>
            <a:r>
              <a:rPr lang="en-US" sz="1200" b="1" dirty="0">
                <a:latin typeface="+mn-lt"/>
                <a:cs typeface="Arial Narrow"/>
              </a:rPr>
              <a:t>Not FDIC/NCUA/NCUSIF Insured | Not a Deposit of a Bank/Credit Union | May Lose Value | Not Bank/Credit Union Guaranteed | </a:t>
            </a:r>
            <a:br>
              <a:rPr lang="en-US" sz="1200" b="1" dirty="0">
                <a:latin typeface="+mn-lt"/>
                <a:cs typeface="Arial Narrow"/>
              </a:rPr>
            </a:br>
            <a:r>
              <a:rPr lang="en-US" sz="1200" b="1" dirty="0">
                <a:latin typeface="+mn-lt"/>
                <a:cs typeface="Arial Narrow"/>
              </a:rPr>
              <a:t>Not Insured by Any Federal Government Agency </a:t>
            </a:r>
          </a:p>
          <a:p>
            <a:pPr marL="0" indent="0" fontAlgn="auto">
              <a:spcBef>
                <a:spcPct val="0"/>
              </a:spcBef>
              <a:spcAft>
                <a:spcPts val="0"/>
              </a:spcAft>
              <a:buFont typeface="Wingdings" charset="2"/>
              <a:buNone/>
              <a:defRPr/>
            </a:pPr>
            <a:endParaRPr lang="en-US" sz="1000" dirty="0">
              <a:solidFill>
                <a:srgbClr val="333333"/>
              </a:solidFill>
              <a:latin typeface="+mn-lt"/>
            </a:endParaRPr>
          </a:p>
          <a:p>
            <a:pPr marL="0" indent="0" fontAlgn="auto">
              <a:lnSpc>
                <a:spcPts val="1200"/>
              </a:lnSpc>
              <a:spcBef>
                <a:spcPct val="0"/>
              </a:spcBef>
              <a:spcAft>
                <a:spcPts val="600"/>
              </a:spcAft>
              <a:buFont typeface="Wingdings" charset="2"/>
              <a:buNone/>
              <a:defRPr/>
            </a:pPr>
            <a:r>
              <a:rPr lang="en-US" sz="1400" i="1" dirty="0">
                <a:solidFill>
                  <a:srgbClr val="333333"/>
                </a:solidFill>
                <a:latin typeface="+mn-lt"/>
              </a:rPr>
              <a:t>Variable annuities, group annuities or funding agreements are long-term investments designed for retirement purposes. If withdrawals are taken prior to age 59½, an IRA 10% premature distribution penalty tax may apply. Money taken from the annuity will be taxed as ordinary income in the year the money is distributed. An annuity does not provide any additional tax deferral benefit, as tax deferral is provided by the plan. Annuities may be subject to additional fees and expenses to which other tax-qualified funding vehicles may not be subject. However, an annuity does provide other features and benefits, such as lifetime income payments and death benefits, which may be valuable to you.</a:t>
            </a:r>
            <a:endParaRPr lang="en-US" sz="400" i="1" dirty="0">
              <a:solidFill>
                <a:srgbClr val="333333"/>
              </a:solidFill>
              <a:latin typeface="+mn-lt"/>
            </a:endParaRPr>
          </a:p>
          <a:p>
            <a:pPr marL="0" indent="0" fontAlgn="auto">
              <a:lnSpc>
                <a:spcPts val="1200"/>
              </a:lnSpc>
              <a:spcBef>
                <a:spcPct val="0"/>
              </a:spcBef>
              <a:spcAft>
                <a:spcPts val="600"/>
              </a:spcAft>
              <a:buFont typeface="Wingdings" charset="2"/>
              <a:buNone/>
              <a:defRPr/>
            </a:pPr>
            <a:r>
              <a:rPr lang="en-US" sz="1400" i="1" dirty="0">
                <a:solidFill>
                  <a:srgbClr val="333333"/>
                </a:solidFill>
                <a:latin typeface="+mn-lt"/>
              </a:rPr>
              <a:t>Variable investments, of any kind, are not guaranteed and are subject to investment risk including the possible loss of principal.  The investment return and principal value of the security will fluctuate so that when redeemed, it may be worth more of less than the original investment. In addition, there is no guarantee that any variable investment option will meet its stated objective. </a:t>
            </a:r>
          </a:p>
          <a:p>
            <a:pPr marL="0" indent="0" fontAlgn="auto">
              <a:lnSpc>
                <a:spcPts val="1200"/>
              </a:lnSpc>
              <a:spcBef>
                <a:spcPct val="0"/>
              </a:spcBef>
              <a:spcAft>
                <a:spcPts val="600"/>
              </a:spcAft>
              <a:buFont typeface="Wingdings" charset="2"/>
              <a:buNone/>
              <a:defRPr/>
            </a:pPr>
            <a:r>
              <a:rPr lang="en-US" sz="1400" i="1" dirty="0">
                <a:solidFill>
                  <a:srgbClr val="333333"/>
                </a:solidFill>
                <a:latin typeface="+mn-lt"/>
              </a:rPr>
              <a:t>For 403(b)(1) annuities, the Internal Revenue Code (IRC) generally prohibits withdrawals of 403(b) salary reduction contributions and earnings on such contributions prior to death, disability and age 50½, severance of employment, or financial hardship.  Amounts held in a 403(b)(1) annuity as of 12/31/1988 are “grandfathered” and are not subject to these restrictions. For 403(b)(7) custodial accounts, the IRC generally prohibits withdrawals of any contributions and attributable earnings prior to death, disability, age 59½, severance of employment, or financial hardship. For both 403(b)(1) annuities and 403(b)(7) custodial accounts, the amount available for hardship is limited to the lesser of the amount necessary to relieve the hardship, or the account value as of 12/31/1988, plus the amount of any salary reduction contributions made after 12/31/1988 (exclusive of any earnings).</a:t>
            </a:r>
          </a:p>
          <a:p>
            <a:pPr marL="0" indent="0" fontAlgn="auto">
              <a:lnSpc>
                <a:spcPts val="1200"/>
              </a:lnSpc>
              <a:spcBef>
                <a:spcPct val="0"/>
              </a:spcBef>
              <a:spcAft>
                <a:spcPts val="600"/>
              </a:spcAft>
              <a:buFont typeface="Wingdings" charset="2"/>
              <a:buNone/>
              <a:defRPr/>
            </a:pPr>
            <a:r>
              <a:rPr lang="en-US" sz="1400" i="1" dirty="0">
                <a:solidFill>
                  <a:srgbClr val="333333"/>
                </a:solidFill>
                <a:latin typeface="+mn-lt"/>
              </a:rPr>
              <a:t>All Guarantees are based on the financial strength and claims-paying ability of the issuing insurance company, who is solely responsible for all obligations under its policies.</a:t>
            </a:r>
          </a:p>
          <a:p>
            <a:pPr marL="0" indent="0" fontAlgn="auto">
              <a:spcAft>
                <a:spcPts val="0"/>
              </a:spcAft>
              <a:buFont typeface="Wingdings" charset="2"/>
              <a:buNone/>
              <a:defRPr/>
            </a:pPr>
            <a:endParaRPr lang="en-US" sz="1000" b="1" dirty="0">
              <a:solidFill>
                <a:srgbClr val="333333"/>
              </a:solidFill>
              <a:latin typeface="+mn-lt"/>
              <a:cs typeface="Arial Narrow"/>
            </a:endParaRPr>
          </a:p>
          <a:p>
            <a:pPr marL="0" indent="0" fontAlgn="auto">
              <a:spcAft>
                <a:spcPts val="0"/>
              </a:spcAft>
              <a:buFont typeface="Wingdings" charset="2"/>
              <a:buNone/>
              <a:defRPr/>
            </a:pPr>
            <a:r>
              <a:rPr lang="en-US" sz="1900" b="1" i="1" dirty="0">
                <a:solidFill>
                  <a:srgbClr val="5F5F5F"/>
                </a:solidFill>
                <a:latin typeface="+mn-lt"/>
                <a:cs typeface="Arial" panose="020B0604020202020204" pitchFamily="34" charset="0"/>
              </a:rPr>
              <a:t>You should consider the investment objectives, risks, and charges and expenses of the investment options carefully before investing. Prospectuses containing this and other information can be obtained by contacting your Representative. Please read the prospectuses carefully before investing.</a:t>
            </a:r>
          </a:p>
          <a:p>
            <a:pPr marL="0" indent="0" fontAlgn="auto">
              <a:spcAft>
                <a:spcPts val="0"/>
              </a:spcAft>
              <a:buFont typeface="Wingdings" charset="2"/>
              <a:buNone/>
              <a:defRPr/>
            </a:pPr>
            <a:endParaRPr lang="en-US" sz="1000" dirty="0">
              <a:latin typeface="+mn-lt"/>
            </a:endParaRPr>
          </a:p>
          <a:p>
            <a:pPr marL="0" indent="0">
              <a:buNone/>
              <a:defRPr/>
            </a:pPr>
            <a:r>
              <a:rPr lang="en-US" sz="1000" dirty="0">
                <a:latin typeface="+mn-lt"/>
                <a:cs typeface="Arial Narrow"/>
              </a:rPr>
              <a:t>© 2018 </a:t>
            </a:r>
            <a:r>
              <a:rPr lang="en-US" sz="1000" dirty="0" err="1">
                <a:latin typeface="+mn-lt"/>
                <a:cs typeface="Arial Narrow"/>
              </a:rPr>
              <a:t>Voya</a:t>
            </a:r>
            <a:r>
              <a:rPr lang="en-US" sz="1000" dirty="0">
                <a:latin typeface="+mn-lt"/>
                <a:cs typeface="Arial Narrow"/>
              </a:rPr>
              <a:t> Services Company. All rights reserved. </a:t>
            </a:r>
            <a:r>
              <a:rPr lang="en-US" sz="1000" dirty="0">
                <a:solidFill>
                  <a:schemeClr val="tx1"/>
                </a:solidFill>
              </a:rPr>
              <a:t>CN1016-45672-1120D</a:t>
            </a:r>
          </a:p>
          <a:p>
            <a:pPr marL="0" indent="0">
              <a:buNone/>
              <a:defRPr/>
            </a:pPr>
            <a:endParaRPr lang="en-US" sz="2000" dirty="0"/>
          </a:p>
        </p:txBody>
      </p:sp>
    </p:spTree>
    <p:extLst>
      <p:ext uri="{BB962C8B-B14F-4D97-AF65-F5344CB8AC3E}">
        <p14:creationId xmlns:p14="http://schemas.microsoft.com/office/powerpoint/2010/main" val="3391868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2401" y="1479807"/>
            <a:ext cx="3291944" cy="3954929"/>
          </a:xfrm>
          <a:prstGeom prst="rect">
            <a:avLst/>
          </a:prstGeom>
          <a:noFill/>
        </p:spPr>
        <p:txBody>
          <a:bodyPr wrap="square" rtlCol="0">
            <a:spAutoFit/>
          </a:bodyPr>
          <a:lstStyle/>
          <a:p>
            <a:pPr>
              <a:lnSpc>
                <a:spcPct val="150000"/>
              </a:lnSpc>
            </a:pPr>
            <a:r>
              <a:rPr lang="en-US" sz="2400" b="1" dirty="0">
                <a:solidFill>
                  <a:schemeClr val="tx2"/>
                </a:solidFill>
                <a:latin typeface="Arial" panose="020B0604020202020204" pitchFamily="34" charset="0"/>
                <a:cs typeface="Arial" panose="020B0604020202020204" pitchFamily="34" charset="0"/>
              </a:rPr>
              <a:t>What we’ll cover</a:t>
            </a:r>
          </a:p>
          <a:p>
            <a:pPr lvl="0">
              <a:spcBef>
                <a:spcPts val="1800"/>
              </a:spcBef>
            </a:pPr>
            <a:r>
              <a:rPr lang="en-US" sz="2000" dirty="0">
                <a:solidFill>
                  <a:schemeClr val="bg2"/>
                </a:solidFill>
                <a:latin typeface="Arial" panose="020B0604020202020204" pitchFamily="34" charset="0"/>
                <a:cs typeface="Arial" panose="020B0604020202020204" pitchFamily="34" charset="0"/>
              </a:rPr>
              <a:t>What’s happening in</a:t>
            </a:r>
            <a:br>
              <a:rPr lang="en-US" sz="2000" dirty="0">
                <a:solidFill>
                  <a:schemeClr val="bg2"/>
                </a:solidFill>
                <a:latin typeface="Arial" panose="020B0604020202020204" pitchFamily="34" charset="0"/>
                <a:cs typeface="Arial" panose="020B0604020202020204" pitchFamily="34" charset="0"/>
              </a:rPr>
            </a:br>
            <a:r>
              <a:rPr lang="en-US" sz="2000" dirty="0">
                <a:solidFill>
                  <a:schemeClr val="bg2"/>
                </a:solidFill>
                <a:latin typeface="Arial" panose="020B0604020202020204" pitchFamily="34" charset="0"/>
                <a:cs typeface="Arial" panose="020B0604020202020204" pitchFamily="34" charset="0"/>
              </a:rPr>
              <a:t>my portfolio</a:t>
            </a:r>
          </a:p>
          <a:p>
            <a:pPr lvl="0">
              <a:spcBef>
                <a:spcPts val="1800"/>
              </a:spcBef>
            </a:pPr>
            <a:r>
              <a:rPr lang="en-US" sz="2000" dirty="0">
                <a:solidFill>
                  <a:schemeClr val="bg2"/>
                </a:solidFill>
                <a:latin typeface="Arial" panose="020B0604020202020204" pitchFamily="34" charset="0"/>
                <a:cs typeface="Arial" panose="020B0604020202020204" pitchFamily="34" charset="0"/>
              </a:rPr>
              <a:t>Staying put</a:t>
            </a:r>
          </a:p>
          <a:p>
            <a:pPr lvl="0">
              <a:spcBef>
                <a:spcPts val="1800"/>
              </a:spcBef>
            </a:pPr>
            <a:r>
              <a:rPr lang="en-US" sz="2000" dirty="0">
                <a:solidFill>
                  <a:schemeClr val="bg2"/>
                </a:solidFill>
                <a:latin typeface="Arial" panose="020B0604020202020204" pitchFamily="34" charset="0"/>
                <a:cs typeface="Arial" panose="020B0604020202020204" pitchFamily="34" charset="0"/>
              </a:rPr>
              <a:t>Coping with the stress of the ups and downs</a:t>
            </a:r>
          </a:p>
          <a:p>
            <a:pPr lvl="0">
              <a:spcBef>
                <a:spcPts val="1800"/>
              </a:spcBef>
            </a:pPr>
            <a:r>
              <a:rPr lang="en-US" sz="2000" dirty="0">
                <a:solidFill>
                  <a:schemeClr val="bg2"/>
                </a:solidFill>
                <a:latin typeface="Arial" panose="020B0604020202020204" pitchFamily="34" charset="0"/>
                <a:cs typeface="Arial" panose="020B0604020202020204" pitchFamily="34" charset="0"/>
              </a:rPr>
              <a:t>Tips for staying focused</a:t>
            </a:r>
          </a:p>
          <a:p>
            <a:pPr lvl="0">
              <a:spcBef>
                <a:spcPts val="1800"/>
              </a:spcBef>
            </a:pPr>
            <a:r>
              <a:rPr lang="en-US" sz="2000" dirty="0">
                <a:solidFill>
                  <a:schemeClr val="bg2"/>
                </a:solidFill>
                <a:latin typeface="Arial" panose="020B0604020202020204" pitchFamily="34" charset="0"/>
                <a:cs typeface="Arial" panose="020B0604020202020204" pitchFamily="34" charset="0"/>
              </a:rPr>
              <a:t>Where do you go from here</a:t>
            </a:r>
          </a:p>
        </p:txBody>
      </p:sp>
      <p:sp>
        <p:nvSpPr>
          <p:cNvPr id="6" name="Slide Number Placeholder 1"/>
          <p:cNvSpPr txBox="1">
            <a:spLocks/>
          </p:cNvSpPr>
          <p:nvPr/>
        </p:nvSpPr>
        <p:spPr>
          <a:xfrm>
            <a:off x="4287351" y="6381568"/>
            <a:ext cx="579966" cy="416987"/>
          </a:xfrm>
          <a:prstGeom prst="rect">
            <a:avLst/>
          </a:prstGeom>
        </p:spPr>
        <p:txBody>
          <a:bodyPr/>
          <a:lstStyle>
            <a:defPPr>
              <a:defRPr lang="en-US"/>
            </a:defPPr>
            <a:lvl1pPr marL="0" algn="ctr" defTabSz="457200" rtl="0" eaLnBrk="1" latinLnBrk="0" hangingPunct="1">
              <a:defRPr sz="1100" kern="1200">
                <a:solidFill>
                  <a:srgbClr val="5B5B5B"/>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3653B1C7-8EA7-AC4F-AF75-9BD5D9CA5C95}" type="slidenum">
              <a:rPr kumimoji="0" lang="en-US" sz="1100" b="0" i="0" u="none" strike="noStrike" kern="1200" cap="none" spc="0" normalizeH="0" baseline="0" noProof="0" smtClean="0">
                <a:ln>
                  <a:noFill/>
                </a:ln>
                <a:solidFill>
                  <a:srgbClr val="5B5B5B"/>
                </a:solidFill>
                <a:effectLst/>
                <a:uLnTx/>
                <a:uFillTx/>
                <a:latin typeface="Arial"/>
                <a:ea typeface="+mn-ea"/>
                <a:cs typeface="Arial"/>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5B5B5B"/>
              </a:solidFill>
              <a:effectLst/>
              <a:uLnTx/>
              <a:uFillTx/>
              <a:latin typeface="Arial"/>
              <a:ea typeface="+mn-ea"/>
              <a:cs typeface="Arial"/>
            </a:endParaRPr>
          </a:p>
        </p:txBody>
      </p:sp>
      <p:sp>
        <p:nvSpPr>
          <p:cNvPr id="2" name="Title 1"/>
          <p:cNvSpPr>
            <a:spLocks noGrp="1"/>
          </p:cNvSpPr>
          <p:nvPr>
            <p:ph type="title"/>
          </p:nvPr>
        </p:nvSpPr>
        <p:spPr>
          <a:xfrm>
            <a:off x="393700" y="98400"/>
            <a:ext cx="8229600" cy="717551"/>
          </a:xfrm>
        </p:spPr>
        <p:txBody>
          <a:bodyPr>
            <a:normAutofit fontScale="90000"/>
          </a:bodyPr>
          <a:lstStyle/>
          <a:p>
            <a:r>
              <a:rPr lang="en-US" dirty="0">
                <a:solidFill>
                  <a:schemeClr val="accent1"/>
                </a:solidFill>
              </a:rPr>
              <a:t>Keeping your money in the market in uncertain economic times</a:t>
            </a:r>
            <a:endParaRPr lang="en-US" dirty="0"/>
          </a:p>
        </p:txBody>
      </p:sp>
      <p:pic>
        <p:nvPicPr>
          <p:cNvPr id="8" name="Picture 7" descr="Image result for ups and downs"/>
          <p:cNvPicPr/>
          <p:nvPr/>
        </p:nvPicPr>
        <p:blipFill rotWithShape="1">
          <a:blip r:embed="rId3" cstate="email">
            <a:extLst>
              <a:ext uri="{28A0092B-C50C-407E-A947-70E740481C1C}">
                <a14:useLocalDpi xmlns:a14="http://schemas.microsoft.com/office/drawing/2010/main"/>
              </a:ext>
            </a:extLst>
          </a:blip>
          <a:srcRect/>
          <a:stretch/>
        </p:blipFill>
        <p:spPr bwMode="auto">
          <a:xfrm>
            <a:off x="0" y="2123153"/>
            <a:ext cx="4287351" cy="3081891"/>
          </a:xfrm>
          <a:prstGeom prst="rect">
            <a:avLst/>
          </a:prstGeom>
          <a:noFill/>
          <a:ln>
            <a:noFill/>
          </a:ln>
        </p:spPr>
      </p:pic>
      <p:cxnSp>
        <p:nvCxnSpPr>
          <p:cNvPr id="4" name="Straight Connector 3"/>
          <p:cNvCxnSpPr/>
          <p:nvPr/>
        </p:nvCxnSpPr>
        <p:spPr>
          <a:xfrm>
            <a:off x="4754881" y="1505248"/>
            <a:ext cx="0" cy="4206236"/>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48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market fluctuates </a:t>
            </a:r>
          </a:p>
        </p:txBody>
      </p:sp>
      <p:sp>
        <p:nvSpPr>
          <p:cNvPr id="3" name="Slide Number Placeholder 2"/>
          <p:cNvSpPr>
            <a:spLocks noGrp="1"/>
          </p:cNvSpPr>
          <p:nvPr>
            <p:ph type="sldNum" sz="quarter" idx="4"/>
          </p:nvPr>
        </p:nvSpPr>
        <p:spPr/>
        <p:txBody>
          <a:bodyPr/>
          <a:lstStyle/>
          <a:p>
            <a:fld id="{3653B1C7-8EA7-AC4F-AF75-9BD5D9CA5C95}" type="slidenum">
              <a:rPr lang="en-US" smtClean="0"/>
              <a:pPr/>
              <a:t>5</a:t>
            </a:fld>
            <a:endParaRPr lang="en-US" dirty="0"/>
          </a:p>
        </p:txBody>
      </p:sp>
      <p:sp>
        <p:nvSpPr>
          <p:cNvPr id="4" name="Rectangle 3"/>
          <p:cNvSpPr/>
          <p:nvPr/>
        </p:nvSpPr>
        <p:spPr>
          <a:xfrm>
            <a:off x="412987" y="1282014"/>
            <a:ext cx="7624689" cy="1077218"/>
          </a:xfrm>
          <a:prstGeom prst="rect">
            <a:avLst/>
          </a:prstGeom>
        </p:spPr>
        <p:txBody>
          <a:bodyPr wrap="square">
            <a:spAutoFit/>
          </a:bodyPr>
          <a:lstStyle/>
          <a:p>
            <a:r>
              <a:rPr lang="en-US" sz="1600" dirty="0">
                <a:solidFill>
                  <a:schemeClr val="bg2"/>
                </a:solidFill>
                <a:latin typeface="Arial" panose="020B0604020202020204" pitchFamily="34" charset="0"/>
                <a:cs typeface="Arial" panose="020B0604020202020204" pitchFamily="34" charset="0"/>
              </a:rPr>
              <a:t>Wall Street woes and an unpredictable economy sometimes rattle even the most confident investors. It helps to understand that market prices often move for a variety of reasons and not necessarily because the market is crashing.</a:t>
            </a:r>
          </a:p>
          <a:p>
            <a:r>
              <a:rPr lang="en-US" sz="1600" dirty="0">
                <a:solidFill>
                  <a:schemeClr val="bg2"/>
                </a:solidFill>
                <a:latin typeface="Arial" panose="020B0604020202020204" pitchFamily="34" charset="0"/>
                <a:cs typeface="Arial" panose="020B0604020202020204" pitchFamily="34" charset="0"/>
              </a:rPr>
              <a:t> </a:t>
            </a:r>
          </a:p>
        </p:txBody>
      </p:sp>
      <p:sp>
        <p:nvSpPr>
          <p:cNvPr id="6" name="Rectangle 5"/>
          <p:cNvSpPr/>
          <p:nvPr/>
        </p:nvSpPr>
        <p:spPr>
          <a:xfrm>
            <a:off x="3082832" y="2744534"/>
            <a:ext cx="4452425" cy="3000821"/>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REASONS WHY: </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Supply and demand</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Lower than expected reported earnings</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Raising interest rates</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The “bear market”</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Uncertainty</a:t>
            </a:r>
          </a:p>
        </p:txBody>
      </p:sp>
      <p:pic>
        <p:nvPicPr>
          <p:cNvPr id="15" name="Picture 14">
            <a:extLst>
              <a:ext uri="{FF2B5EF4-FFF2-40B4-BE49-F238E27FC236}">
                <a16:creationId xmlns:a16="http://schemas.microsoft.com/office/drawing/2014/main" id="{A3DF3208-0690-1E46-8B70-84075CF5E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622" y="3288696"/>
            <a:ext cx="1765252" cy="1404666"/>
          </a:xfrm>
          <a:prstGeom prst="rect">
            <a:avLst/>
          </a:prstGeom>
        </p:spPr>
      </p:pic>
      <p:cxnSp>
        <p:nvCxnSpPr>
          <p:cNvPr id="16" name="Straight Connector 15"/>
          <p:cNvCxnSpPr/>
          <p:nvPr/>
        </p:nvCxnSpPr>
        <p:spPr>
          <a:xfrm>
            <a:off x="2519178" y="2744534"/>
            <a:ext cx="0" cy="2492990"/>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5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history tell us about the market?</a:t>
            </a:r>
          </a:p>
        </p:txBody>
      </p:sp>
      <p:pic>
        <p:nvPicPr>
          <p:cNvPr id="8" name="Picture 7">
            <a:extLst>
              <a:ext uri="{FF2B5EF4-FFF2-40B4-BE49-F238E27FC236}">
                <a16:creationId xmlns:a16="http://schemas.microsoft.com/office/drawing/2014/main" id="{E4CABC0C-5EB0-468A-AB74-2CB57AB931AA}"/>
              </a:ext>
            </a:extLst>
          </p:cNvPr>
          <p:cNvPicPr>
            <a:picLocks noChangeAspect="1"/>
          </p:cNvPicPr>
          <p:nvPr/>
        </p:nvPicPr>
        <p:blipFill>
          <a:blip r:embed="rId3"/>
          <a:stretch>
            <a:fillRect/>
          </a:stretch>
        </p:blipFill>
        <p:spPr>
          <a:xfrm>
            <a:off x="393700" y="1155701"/>
            <a:ext cx="8521700" cy="4394200"/>
          </a:xfrm>
          <a:prstGeom prst="rect">
            <a:avLst/>
          </a:prstGeom>
        </p:spPr>
      </p:pic>
      <p:sp>
        <p:nvSpPr>
          <p:cNvPr id="7" name="TextBox 6"/>
          <p:cNvSpPr txBox="1"/>
          <p:nvPr/>
        </p:nvSpPr>
        <p:spPr>
          <a:xfrm>
            <a:off x="393700" y="5549901"/>
            <a:ext cx="7658100" cy="861774"/>
          </a:xfrm>
          <a:prstGeom prst="rect">
            <a:avLst/>
          </a:prstGeom>
          <a:noFill/>
        </p:spPr>
        <p:txBody>
          <a:bodyPr wrap="square" rtlCol="0">
            <a:spAutoFit/>
          </a:bodyPr>
          <a:lstStyle/>
          <a:p>
            <a:r>
              <a:rPr lang="en-US" sz="800" dirty="0">
                <a:latin typeface="Arial Narrow" panose="020B0606020202030204" pitchFamily="34" charset="0"/>
              </a:rPr>
              <a:t>Source: </a:t>
            </a:r>
            <a:r>
              <a:rPr lang="en-US" sz="800" dirty="0" err="1">
                <a:latin typeface="Arial Narrow" panose="020B0606020202030204" pitchFamily="34" charset="0"/>
              </a:rPr>
              <a:t>FactSet</a:t>
            </a:r>
            <a:r>
              <a:rPr lang="en-US" sz="800" dirty="0">
                <a:latin typeface="Arial Narrow" panose="020B0606020202030204" pitchFamily="34" charset="0"/>
              </a:rPr>
              <a:t>, Voya Investment Management. As of 12/31/19. “Global AA” includes 10 asset classes, equally weighted: S&amp;P 500, S&amp;P </a:t>
            </a:r>
            <a:r>
              <a:rPr lang="en-US" sz="800" dirty="0" err="1">
                <a:latin typeface="Arial Narrow" panose="020B0606020202030204" pitchFamily="34" charset="0"/>
              </a:rPr>
              <a:t>MidCap</a:t>
            </a:r>
            <a:r>
              <a:rPr lang="en-US" sz="800" dirty="0">
                <a:latin typeface="Arial Narrow" panose="020B0606020202030204" pitchFamily="34" charset="0"/>
              </a:rPr>
              <a:t> 400, S&amp;P </a:t>
            </a:r>
            <a:r>
              <a:rPr lang="en-US" sz="800" dirty="0" err="1">
                <a:latin typeface="Arial Narrow" panose="020B0606020202030204" pitchFamily="34" charset="0"/>
              </a:rPr>
              <a:t>SmallCap</a:t>
            </a:r>
            <a:r>
              <a:rPr lang="en-US" sz="800" dirty="0">
                <a:latin typeface="Arial Narrow" panose="020B0606020202030204" pitchFamily="34" charset="0"/>
              </a:rPr>
              <a:t> 600, MSCI U.S. REIT</a:t>
            </a:r>
          </a:p>
          <a:p>
            <a:r>
              <a:rPr lang="en-US" sz="800" dirty="0">
                <a:latin typeface="Arial Narrow" panose="020B0606020202030204" pitchFamily="34" charset="0"/>
              </a:rPr>
              <a:t>Index (pre-2006), FTSE EPRA/NAREIT Global Real Estate Index (post 2005), MSCI EAFE, MSCI BRIC, Bloomberg Barclays U.S. Corporate Bonds, Bloomberg Barclays U.S. Treasury 20+ Year</a:t>
            </a:r>
          </a:p>
          <a:p>
            <a:r>
              <a:rPr lang="en-US" sz="800" dirty="0">
                <a:latin typeface="Arial Narrow" panose="020B0606020202030204" pitchFamily="34" charset="0"/>
              </a:rPr>
              <a:t>Bonds, Bloomberg Barclays Global Aggregate Bonds, Bloomberg Barclays U.S. High Yield Bonds. For illustration only. Past performance is not a guarantee of future results. Investors</a:t>
            </a:r>
          </a:p>
          <a:p>
            <a:r>
              <a:rPr lang="en-US" sz="800" dirty="0">
                <a:latin typeface="Arial Narrow" panose="020B0606020202030204" pitchFamily="34" charset="0"/>
              </a:rPr>
              <a:t>cannot directly invest in an index.</a:t>
            </a:r>
            <a:endParaRPr lang="en-US" sz="800" b="1" i="1" dirty="0">
              <a:solidFill>
                <a:schemeClr val="tx2"/>
              </a:solidFill>
              <a:latin typeface="Arial Narrow" panose="020B0606020202030204" pitchFamily="34" charset="0"/>
              <a:cs typeface="Arial Narrow"/>
            </a:endParaRPr>
          </a:p>
          <a:p>
            <a:endParaRPr lang="en-US" dirty="0">
              <a:latin typeface="Arial"/>
              <a:cs typeface="Arial"/>
            </a:endParaRPr>
          </a:p>
        </p:txBody>
      </p:sp>
    </p:spTree>
    <p:extLst>
      <p:ext uri="{BB962C8B-B14F-4D97-AF65-F5344CB8AC3E}">
        <p14:creationId xmlns:p14="http://schemas.microsoft.com/office/powerpoint/2010/main" val="82196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45DBDE-B684-D34A-826C-A703C90AC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5" y="2655417"/>
            <a:ext cx="9144000" cy="2878902"/>
          </a:xfrm>
          <a:prstGeom prst="rect">
            <a:avLst/>
          </a:prstGeom>
        </p:spPr>
      </p:pic>
      <p:sp>
        <p:nvSpPr>
          <p:cNvPr id="2" name="Title 1"/>
          <p:cNvSpPr>
            <a:spLocks noGrp="1"/>
          </p:cNvSpPr>
          <p:nvPr>
            <p:ph type="title"/>
          </p:nvPr>
        </p:nvSpPr>
        <p:spPr>
          <a:xfrm>
            <a:off x="393699" y="112622"/>
            <a:ext cx="10252532" cy="717551"/>
          </a:xfrm>
        </p:spPr>
        <p:txBody>
          <a:bodyPr>
            <a:noAutofit/>
          </a:bodyPr>
          <a:lstStyle/>
          <a:p>
            <a:r>
              <a:rPr lang="en-US" dirty="0"/>
              <a:t>Market correction</a:t>
            </a:r>
            <a:br>
              <a:rPr lang="en-US" dirty="0"/>
            </a:br>
            <a:r>
              <a:rPr lang="en-US" sz="1800" dirty="0"/>
              <a:t>the reason why you stick to the plan</a:t>
            </a:r>
          </a:p>
        </p:txBody>
      </p:sp>
      <p:sp>
        <p:nvSpPr>
          <p:cNvPr id="3" name="Slide Number Placeholder 2"/>
          <p:cNvSpPr>
            <a:spLocks noGrp="1"/>
          </p:cNvSpPr>
          <p:nvPr>
            <p:ph type="sldNum" sz="quarter" idx="4"/>
          </p:nvPr>
        </p:nvSpPr>
        <p:spPr/>
        <p:txBody>
          <a:bodyPr/>
          <a:lstStyle/>
          <a:p>
            <a:fld id="{3653B1C7-8EA7-AC4F-AF75-9BD5D9CA5C95}" type="slidenum">
              <a:rPr lang="en-US" smtClean="0"/>
              <a:pPr/>
              <a:t>7</a:t>
            </a:fld>
            <a:endParaRPr lang="en-US" dirty="0"/>
          </a:p>
        </p:txBody>
      </p:sp>
      <p:sp>
        <p:nvSpPr>
          <p:cNvPr id="6" name="Rectangle 5"/>
          <p:cNvSpPr/>
          <p:nvPr/>
        </p:nvSpPr>
        <p:spPr>
          <a:xfrm>
            <a:off x="373798" y="1282014"/>
            <a:ext cx="7624689" cy="830997"/>
          </a:xfrm>
          <a:prstGeom prst="rect">
            <a:avLst/>
          </a:prstGeom>
        </p:spPr>
        <p:txBody>
          <a:bodyPr wrap="square">
            <a:spAutoFit/>
          </a:bodyPr>
          <a:lstStyle/>
          <a:p>
            <a:r>
              <a:rPr lang="en-US" sz="1600" dirty="0">
                <a:solidFill>
                  <a:schemeClr val="bg2"/>
                </a:solidFill>
                <a:latin typeface="Arial" panose="020B0604020202020204" pitchFamily="34" charset="0"/>
                <a:cs typeface="Arial" panose="020B0604020202020204" pitchFamily="34" charset="0"/>
              </a:rPr>
              <a:t>The stock market has a rich history of ups and downs, and it is also important for people to know what is considered a “market correction” and a “bear market”  and what this means for your financial future. </a:t>
            </a:r>
          </a:p>
        </p:txBody>
      </p:sp>
    </p:spTree>
    <p:extLst>
      <p:ext uri="{BB962C8B-B14F-4D97-AF65-F5344CB8AC3E}">
        <p14:creationId xmlns:p14="http://schemas.microsoft.com/office/powerpoint/2010/main" val="23034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volatility </a:t>
            </a:r>
          </a:p>
        </p:txBody>
      </p:sp>
      <p:sp>
        <p:nvSpPr>
          <p:cNvPr id="3" name="Slide Number Placeholder 2"/>
          <p:cNvSpPr>
            <a:spLocks noGrp="1"/>
          </p:cNvSpPr>
          <p:nvPr>
            <p:ph type="sldNum" sz="quarter" idx="4"/>
          </p:nvPr>
        </p:nvSpPr>
        <p:spPr/>
        <p:txBody>
          <a:bodyPr/>
          <a:lstStyle/>
          <a:p>
            <a:fld id="{3653B1C7-8EA7-AC4F-AF75-9BD5D9CA5C95}" type="slidenum">
              <a:rPr lang="en-US" smtClean="0"/>
              <a:pPr/>
              <a:t>8</a:t>
            </a:fld>
            <a:endParaRPr lang="en-US" dirty="0"/>
          </a:p>
        </p:txBody>
      </p:sp>
      <p:sp>
        <p:nvSpPr>
          <p:cNvPr id="8" name="Rectangle 7"/>
          <p:cNvSpPr/>
          <p:nvPr/>
        </p:nvSpPr>
        <p:spPr>
          <a:xfrm>
            <a:off x="399924" y="1284465"/>
            <a:ext cx="7624689" cy="830997"/>
          </a:xfrm>
          <a:prstGeom prst="rect">
            <a:avLst/>
          </a:prstGeom>
        </p:spPr>
        <p:txBody>
          <a:bodyPr wrap="square">
            <a:spAutoFit/>
          </a:bodyPr>
          <a:lstStyle/>
          <a:p>
            <a:r>
              <a:rPr lang="en-US" sz="1600" dirty="0">
                <a:solidFill>
                  <a:schemeClr val="bg2"/>
                </a:solidFill>
                <a:latin typeface="Arial" panose="020B0604020202020204" pitchFamily="34" charset="0"/>
                <a:cs typeface="Arial" panose="020B0604020202020204" pitchFamily="34" charset="0"/>
              </a:rPr>
              <a:t>Declines are completely normal. By selling your equities too soon, you can be missing out.</a:t>
            </a:r>
          </a:p>
          <a:p>
            <a:r>
              <a:rPr lang="en-US" sz="1600" dirty="0">
                <a:solidFill>
                  <a:schemeClr val="bg2"/>
                </a:solidFill>
                <a:latin typeface="Arial" panose="020B0604020202020204" pitchFamily="34" charset="0"/>
                <a:cs typeface="Arial" panose="020B0604020202020204" pitchFamily="34" charset="0"/>
              </a:rPr>
              <a:t> </a:t>
            </a:r>
          </a:p>
        </p:txBody>
      </p:sp>
      <p:graphicFrame>
        <p:nvGraphicFramePr>
          <p:cNvPr id="9" name="Object 8"/>
          <p:cNvGraphicFramePr>
            <a:graphicFrameLocks noChangeAspect="1"/>
          </p:cNvGraphicFramePr>
          <p:nvPr>
            <p:extLst>
              <p:ext uri="{D42A27DB-BD31-4B8C-83A1-F6EECF244321}">
                <p14:modId xmlns:p14="http://schemas.microsoft.com/office/powerpoint/2010/main" val="2075026136"/>
              </p:ext>
            </p:extLst>
          </p:nvPr>
        </p:nvGraphicFramePr>
        <p:xfrm>
          <a:off x="579311" y="2246256"/>
          <a:ext cx="5014912" cy="3378200"/>
        </p:xfrm>
        <a:graphic>
          <a:graphicData uri="http://schemas.openxmlformats.org/presentationml/2006/ole">
            <mc:AlternateContent xmlns:mc="http://schemas.openxmlformats.org/markup-compatibility/2006">
              <mc:Choice xmlns:v="urn:schemas-microsoft-com:vml" Requires="v">
                <p:oleObj spid="_x0000_s2089" name="Worksheet" r:id="rId4" imgW="5572282" imgH="3752834" progId="Excel.Sheet.12">
                  <p:link/>
                </p:oleObj>
              </mc:Choice>
              <mc:Fallback>
                <p:oleObj name="Worksheet" r:id="rId4" imgW="5572282" imgH="3752834" progId="Excel.Sheet.12">
                  <p:link/>
                  <p:pic>
                    <p:nvPicPr>
                      <p:cNvPr id="0" name=""/>
                      <p:cNvPicPr/>
                      <p:nvPr/>
                    </p:nvPicPr>
                    <p:blipFill>
                      <a:blip r:embed="rId5"/>
                      <a:stretch>
                        <a:fillRect/>
                      </a:stretch>
                    </p:blipFill>
                    <p:spPr>
                      <a:xfrm>
                        <a:off x="579311" y="2246256"/>
                        <a:ext cx="5014912" cy="3378200"/>
                      </a:xfrm>
                      <a:prstGeom prst="rect">
                        <a:avLst/>
                      </a:prstGeom>
                    </p:spPr>
                  </p:pic>
                </p:oleObj>
              </mc:Fallback>
            </mc:AlternateContent>
          </a:graphicData>
        </a:graphic>
      </p:graphicFrame>
      <p:sp>
        <p:nvSpPr>
          <p:cNvPr id="11" name="Text Placeholder 2"/>
          <p:cNvSpPr txBox="1">
            <a:spLocks/>
          </p:cNvSpPr>
          <p:nvPr/>
        </p:nvSpPr>
        <p:spPr>
          <a:xfrm>
            <a:off x="336976" y="5885804"/>
            <a:ext cx="5266989" cy="449682"/>
          </a:xfrm>
          <a:prstGeom prst="rect">
            <a:avLst/>
          </a:prstGeom>
        </p:spPr>
        <p:txBody>
          <a:bodyPr/>
          <a:lstStyle>
            <a:lvl1pPr marL="342900" indent="-342900" algn="l" defTabSz="457200" rtl="0" eaLnBrk="1" latinLnBrk="0" hangingPunct="1">
              <a:spcBef>
                <a:spcPct val="20000"/>
              </a:spcBef>
              <a:buFont typeface="Wingdings" charset="2"/>
              <a:buChar char="§"/>
              <a:defRPr sz="2800" kern="1200">
                <a:solidFill>
                  <a:srgbClr val="262626"/>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262626"/>
                </a:solidFill>
                <a:latin typeface="Arial"/>
                <a:ea typeface="+mn-ea"/>
                <a:cs typeface="Arial"/>
              </a:defRPr>
            </a:lvl2pPr>
            <a:lvl3pPr marL="1143000" indent="-228600" algn="l" defTabSz="457200" rtl="0" eaLnBrk="1" latinLnBrk="0" hangingPunct="1">
              <a:spcBef>
                <a:spcPct val="20000"/>
              </a:spcBef>
              <a:buFont typeface="Wingdings" charset="2"/>
              <a:buChar char="§"/>
              <a:defRPr sz="2200" kern="1200">
                <a:solidFill>
                  <a:srgbClr val="262626"/>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262626"/>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26262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800" dirty="0">
                <a:solidFill>
                  <a:schemeClr val="bg2"/>
                </a:solidFill>
                <a:latin typeface="+mj-lt"/>
              </a:rPr>
              <a:t>Source: </a:t>
            </a:r>
            <a:r>
              <a:rPr lang="en-US" altLang="en-US" sz="800" dirty="0" err="1">
                <a:solidFill>
                  <a:schemeClr val="bg2"/>
                </a:solidFill>
                <a:latin typeface="+mj-lt"/>
              </a:rPr>
              <a:t>FactSet</a:t>
            </a:r>
            <a:r>
              <a:rPr lang="en-US" altLang="en-US" sz="800" dirty="0">
                <a:solidFill>
                  <a:schemeClr val="bg2"/>
                </a:solidFill>
                <a:latin typeface="+mj-lt"/>
              </a:rPr>
              <a:t>. Growth of $100,000: S&amp;P 500 index for 50 years 12/31/66-2016. </a:t>
            </a:r>
            <a:r>
              <a:rPr lang="en-US" sz="800" b="1" dirty="0">
                <a:solidFill>
                  <a:schemeClr val="bg2"/>
                </a:solidFill>
                <a:latin typeface="+mj-lt"/>
              </a:rPr>
              <a:t>Past performance is no guarantee of future results. An investment cannot be made in an index. </a:t>
            </a:r>
            <a:endParaRPr lang="en-US" altLang="en-US" sz="800" dirty="0">
              <a:solidFill>
                <a:schemeClr val="bg2"/>
              </a:solidFill>
              <a:latin typeface="+mj-lt"/>
            </a:endParaRPr>
          </a:p>
        </p:txBody>
      </p:sp>
      <p:cxnSp>
        <p:nvCxnSpPr>
          <p:cNvPr id="12" name="Straight Arrow Connector 11"/>
          <p:cNvCxnSpPr/>
          <p:nvPr/>
        </p:nvCxnSpPr>
        <p:spPr bwMode="auto">
          <a:xfrm>
            <a:off x="7043928" y="4265242"/>
            <a:ext cx="914400" cy="914400"/>
          </a:xfrm>
          <a:prstGeom prst="straightConnector1">
            <a:avLst/>
          </a:prstGeom>
          <a:noFill/>
          <a:ln w="9525" cap="flat" cmpd="sng" algn="ctr">
            <a:noFill/>
            <a:prstDash val="solid"/>
            <a:round/>
            <a:headEnd type="none" w="med" len="med"/>
            <a:tailEnd type="arrow"/>
          </a:ln>
          <a:effectLst/>
        </p:spPr>
      </p:cxnSp>
      <p:sp>
        <p:nvSpPr>
          <p:cNvPr id="13" name="TextBox 12"/>
          <p:cNvSpPr txBox="1"/>
          <p:nvPr/>
        </p:nvSpPr>
        <p:spPr>
          <a:xfrm>
            <a:off x="5796697" y="5279972"/>
            <a:ext cx="2732871" cy="400110"/>
          </a:xfrm>
          <a:prstGeom prst="rect">
            <a:avLst/>
          </a:prstGeom>
          <a:noFill/>
        </p:spPr>
        <p:txBody>
          <a:bodyPr wrap="square" rtlCol="0">
            <a:spAutoFit/>
          </a:bodyPr>
          <a:lstStyle/>
          <a:p>
            <a:pPr algn="ctr"/>
            <a:r>
              <a:rPr lang="en-US" sz="1000" dirty="0">
                <a:solidFill>
                  <a:schemeClr val="bg2"/>
                </a:solidFill>
              </a:rPr>
              <a:t>*Note that some of the best and worst days occurred within one week.</a:t>
            </a:r>
          </a:p>
        </p:txBody>
      </p:sp>
      <p:sp>
        <p:nvSpPr>
          <p:cNvPr id="14" name="TextBox 13"/>
          <p:cNvSpPr txBox="1"/>
          <p:nvPr/>
        </p:nvSpPr>
        <p:spPr>
          <a:xfrm>
            <a:off x="4840964" y="2622822"/>
            <a:ext cx="665567" cy="230832"/>
          </a:xfrm>
          <a:prstGeom prst="rect">
            <a:avLst/>
          </a:prstGeom>
          <a:noFill/>
        </p:spPr>
        <p:txBody>
          <a:bodyPr wrap="none" rtlCol="0">
            <a:spAutoFit/>
          </a:bodyPr>
          <a:lstStyle/>
          <a:p>
            <a:r>
              <a:rPr lang="en-US" sz="900" dirty="0">
                <a:solidFill>
                  <a:schemeClr val="accent1"/>
                </a:solidFill>
              </a:rPr>
              <a:t>$501,680</a:t>
            </a:r>
          </a:p>
        </p:txBody>
      </p:sp>
      <p:sp>
        <p:nvSpPr>
          <p:cNvPr id="15" name="TextBox 14"/>
          <p:cNvSpPr txBox="1"/>
          <p:nvPr/>
        </p:nvSpPr>
        <p:spPr>
          <a:xfrm>
            <a:off x="4840964" y="3498863"/>
            <a:ext cx="665567" cy="230832"/>
          </a:xfrm>
          <a:prstGeom prst="rect">
            <a:avLst/>
          </a:prstGeom>
          <a:noFill/>
        </p:spPr>
        <p:txBody>
          <a:bodyPr wrap="none" rtlCol="0">
            <a:spAutoFit/>
          </a:bodyPr>
          <a:lstStyle/>
          <a:p>
            <a:r>
              <a:rPr lang="en-US" sz="900" dirty="0">
                <a:solidFill>
                  <a:schemeClr val="bg2"/>
                </a:solidFill>
              </a:rPr>
              <a:t>$330,010</a:t>
            </a:r>
          </a:p>
        </p:txBody>
      </p:sp>
      <p:sp>
        <p:nvSpPr>
          <p:cNvPr id="16" name="TextBox 15"/>
          <p:cNvSpPr txBox="1"/>
          <p:nvPr/>
        </p:nvSpPr>
        <p:spPr>
          <a:xfrm>
            <a:off x="3169138" y="4216029"/>
            <a:ext cx="1925590" cy="430887"/>
          </a:xfrm>
          <a:prstGeom prst="rect">
            <a:avLst/>
          </a:prstGeom>
          <a:noFill/>
        </p:spPr>
        <p:txBody>
          <a:bodyPr wrap="square" rtlCol="0">
            <a:spAutoFit/>
          </a:bodyPr>
          <a:lstStyle/>
          <a:p>
            <a:r>
              <a:rPr lang="en-US" sz="1100" dirty="0">
                <a:solidFill>
                  <a:schemeClr val="bg2"/>
                </a:solidFill>
              </a:rPr>
              <a:t>Growth of $100K (S&amp;P 500)</a:t>
            </a:r>
          </a:p>
          <a:p>
            <a:r>
              <a:rPr lang="en-US" sz="1100" dirty="0">
                <a:solidFill>
                  <a:schemeClr val="bg2"/>
                </a:solidFill>
              </a:rPr>
              <a:t> - if missing 30 best days</a:t>
            </a:r>
          </a:p>
        </p:txBody>
      </p:sp>
      <p:sp>
        <p:nvSpPr>
          <p:cNvPr id="17" name="TextBox 16"/>
          <p:cNvSpPr txBox="1"/>
          <p:nvPr/>
        </p:nvSpPr>
        <p:spPr>
          <a:xfrm>
            <a:off x="2288424" y="2938494"/>
            <a:ext cx="1930337" cy="261610"/>
          </a:xfrm>
          <a:prstGeom prst="rect">
            <a:avLst/>
          </a:prstGeom>
          <a:noFill/>
        </p:spPr>
        <p:txBody>
          <a:bodyPr wrap="none" rtlCol="0">
            <a:spAutoFit/>
          </a:bodyPr>
          <a:lstStyle/>
          <a:p>
            <a:r>
              <a:rPr lang="en-US" sz="1100" dirty="0">
                <a:solidFill>
                  <a:schemeClr val="bg1">
                    <a:lumMod val="50000"/>
                  </a:schemeClr>
                </a:solidFill>
              </a:rPr>
              <a:t>Growth of $100K (S&amp;P 500)</a:t>
            </a:r>
          </a:p>
        </p:txBody>
      </p:sp>
      <p:sp>
        <p:nvSpPr>
          <p:cNvPr id="18" name="TextBox 17"/>
          <p:cNvSpPr txBox="1"/>
          <p:nvPr/>
        </p:nvSpPr>
        <p:spPr>
          <a:xfrm rot="16200000">
            <a:off x="-10679" y="3586038"/>
            <a:ext cx="843501" cy="246221"/>
          </a:xfrm>
          <a:prstGeom prst="rect">
            <a:avLst/>
          </a:prstGeom>
          <a:noFill/>
        </p:spPr>
        <p:txBody>
          <a:bodyPr wrap="none" rtlCol="0">
            <a:spAutoFit/>
          </a:bodyPr>
          <a:lstStyle/>
          <a:p>
            <a:r>
              <a:rPr lang="en-US" sz="1000" dirty="0">
                <a:solidFill>
                  <a:schemeClr val="tx2"/>
                </a:solidFill>
              </a:rPr>
              <a:t>Growth of $</a:t>
            </a: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6697" y="2162947"/>
            <a:ext cx="2531856" cy="3150612"/>
          </a:xfrm>
          <a:prstGeom prst="rect">
            <a:avLst/>
          </a:prstGeom>
        </p:spPr>
      </p:pic>
    </p:spTree>
    <p:extLst>
      <p:ext uri="{BB962C8B-B14F-4D97-AF65-F5344CB8AC3E}">
        <p14:creationId xmlns:p14="http://schemas.microsoft.com/office/powerpoint/2010/main" val="171805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 stay put?</a:t>
            </a:r>
          </a:p>
        </p:txBody>
      </p:sp>
      <p:sp>
        <p:nvSpPr>
          <p:cNvPr id="23" name="Rectangle 22"/>
          <p:cNvSpPr/>
          <p:nvPr/>
        </p:nvSpPr>
        <p:spPr>
          <a:xfrm>
            <a:off x="3098968" y="2151303"/>
            <a:ext cx="5542612" cy="2769989"/>
          </a:xfrm>
          <a:prstGeom prst="rect">
            <a:avLst/>
          </a:prstGeom>
        </p:spPr>
        <p:txBody>
          <a:bodyPr wrap="square">
            <a:spAutoFit/>
          </a:bodyPr>
          <a:lstStyle/>
          <a:p>
            <a:r>
              <a:rPr lang="en-US" sz="2400" b="1" dirty="0">
                <a:solidFill>
                  <a:schemeClr val="tx2"/>
                </a:solidFill>
                <a:latin typeface="Arial" panose="020B0604020202020204" pitchFamily="34" charset="0"/>
                <a:cs typeface="Arial" panose="020B0604020202020204" pitchFamily="34" charset="0"/>
              </a:rPr>
              <a:t>REMEMBER: </a:t>
            </a:r>
          </a:p>
          <a:p>
            <a:pPr marL="28575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Each drop in price presents a buying opportunity</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Expect/Accept market volatility</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Market corrections typically come back around to – the reason why you stick to the plan</a:t>
            </a:r>
          </a:p>
          <a:p>
            <a:pPr marL="285750" lvl="0" indent="-285750">
              <a:spcBef>
                <a:spcPts val="1800"/>
              </a:spcBef>
              <a:buFont typeface="Arial" panose="020B0604020202020204" pitchFamily="34" charset="0"/>
              <a:buChar char="•"/>
            </a:pPr>
            <a:r>
              <a:rPr lang="en-US" dirty="0">
                <a:solidFill>
                  <a:schemeClr val="bg2"/>
                </a:solidFill>
                <a:latin typeface="Arial" panose="020B0604020202020204" pitchFamily="34" charset="0"/>
                <a:cs typeface="Arial" panose="020B0604020202020204" pitchFamily="34" charset="0"/>
              </a:rPr>
              <a:t>The impact on your retirement savings</a:t>
            </a:r>
          </a:p>
        </p:txBody>
      </p:sp>
      <p:cxnSp>
        <p:nvCxnSpPr>
          <p:cNvPr id="24" name="Straight Connector 23"/>
          <p:cNvCxnSpPr/>
          <p:nvPr/>
        </p:nvCxnSpPr>
        <p:spPr>
          <a:xfrm>
            <a:off x="2519179" y="2289802"/>
            <a:ext cx="0" cy="2492990"/>
          </a:xfrm>
          <a:prstGeom prst="line">
            <a:avLst/>
          </a:prstGeom>
          <a:ln w="1905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34C73848-D818-834A-A1A7-BACF2405E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103" y="2683573"/>
            <a:ext cx="1607056" cy="1705448"/>
          </a:xfrm>
          <a:prstGeom prst="rect">
            <a:avLst/>
          </a:prstGeom>
        </p:spPr>
      </p:pic>
    </p:spTree>
    <p:extLst>
      <p:ext uri="{BB962C8B-B14F-4D97-AF65-F5344CB8AC3E}">
        <p14:creationId xmlns:p14="http://schemas.microsoft.com/office/powerpoint/2010/main" val="1755939316"/>
      </p:ext>
    </p:extLst>
  </p:cSld>
  <p:clrMapOvr>
    <a:masterClrMapping/>
  </p:clrMapOvr>
</p:sld>
</file>

<file path=ppt/theme/theme1.xml><?xml version="1.0" encoding="utf-8"?>
<a:theme xmlns:a="http://schemas.openxmlformats.org/drawingml/2006/main" name="4_Custom Design">
  <a:themeElements>
    <a:clrScheme name="Voya Text">
      <a:dk1>
        <a:sysClr val="windowText" lastClr="000000"/>
      </a:dk1>
      <a:lt1>
        <a:sysClr val="window" lastClr="FFFFFF"/>
      </a:lt1>
      <a:dk2>
        <a:srgbClr val="F58000"/>
      </a:dk2>
      <a:lt2>
        <a:srgbClr val="6E6E6E"/>
      </a:lt2>
      <a:accent1>
        <a:srgbClr val="F58000"/>
      </a:accent1>
      <a:accent2>
        <a:srgbClr val="FFC700"/>
      </a:accent2>
      <a:accent3>
        <a:srgbClr val="D75426"/>
      </a:accent3>
      <a:accent4>
        <a:srgbClr val="B73F7C"/>
      </a:accent4>
      <a:accent5>
        <a:srgbClr val="551B57"/>
      </a:accent5>
      <a:accent6>
        <a:srgbClr val="76C5E4"/>
      </a:accent6>
      <a:hlink>
        <a:srgbClr val="145A7B"/>
      </a:hlink>
      <a:folHlink>
        <a:srgbClr val="9AC1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6B034A708CE342A15A1C5EE83985E8" ma:contentTypeVersion="0" ma:contentTypeDescription="Create a new document." ma:contentTypeScope="" ma:versionID="e403152ad893edec00c584a7d2083fd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5B7AC-3999-4F6C-8FE8-9EC30319D76F}">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204ED2EA-C52F-4B0E-9DFD-1532D54C7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A916772-C5E6-4A7B-BDF4-684B11576B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37037</TotalTime>
  <Words>4384</Words>
  <Application>Microsoft Office PowerPoint</Application>
  <PresentationFormat>On-screen Show (4:3)</PresentationFormat>
  <Paragraphs>326</Paragraphs>
  <Slides>17</Slides>
  <Notes>17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1</vt:i4>
      </vt:variant>
      <vt:variant>
        <vt:lpstr>Slide Titles</vt:lpstr>
      </vt:variant>
      <vt:variant>
        <vt:i4>17</vt:i4>
      </vt:variant>
    </vt:vector>
  </HeadingPairs>
  <TitlesOfParts>
    <vt:vector size="29" baseType="lpstr">
      <vt:lpstr>Arial</vt:lpstr>
      <vt:lpstr>Arial Narrow</vt:lpstr>
      <vt:lpstr>Arial Regular</vt:lpstr>
      <vt:lpstr>Berlin Sans FB</vt:lpstr>
      <vt:lpstr>Calibri</vt:lpstr>
      <vt:lpstr>Calibri Light</vt:lpstr>
      <vt:lpstr>Cavolini</vt:lpstr>
      <vt:lpstr>Franklin Gothic Medium</vt:lpstr>
      <vt:lpstr>Lucida Handwriting</vt:lpstr>
      <vt:lpstr>Wingdings</vt:lpstr>
      <vt:lpstr>4_Custom Design</vt:lpstr>
      <vt:lpstr>file:///\\iam.intranet\dept$\Marketing\Graphic%20Design\Global%20Perspectives\Book\Excel%20Files\Charts%20and%20Graphs\Missing%20Best%20Days.xlsx!Growth%20Chart!%5bMissing%20Best%20Days.xlsx%5dGrowth%20Chart%20Chart%202</vt:lpstr>
      <vt:lpstr>The Gabor Agency has been working with the state universities and colleges in Florida for over 70 years.  </vt:lpstr>
      <vt:lpstr>PowerPoint Presentation</vt:lpstr>
      <vt:lpstr>Important Disclosures</vt:lpstr>
      <vt:lpstr>Keeping your money in the market in uncertain economic times</vt:lpstr>
      <vt:lpstr>Why the market fluctuates </vt:lpstr>
      <vt:lpstr>What does history tell us about the market?</vt:lpstr>
      <vt:lpstr>Market correction the reason why you stick to the plan</vt:lpstr>
      <vt:lpstr>Market volatility </vt:lpstr>
      <vt:lpstr>Why should I stay put?</vt:lpstr>
      <vt:lpstr>Stay focused</vt:lpstr>
      <vt:lpstr>Where do you go from here?</vt:lpstr>
      <vt:lpstr>Time –not timing – is a better approach (asset allocation)</vt:lpstr>
      <vt:lpstr>Time – not timing – is a better approach (asset allocation)</vt:lpstr>
      <vt:lpstr>Investing through dollar-cost averaging</vt:lpstr>
      <vt:lpstr>Tips for investing</vt:lpstr>
      <vt:lpstr>  </vt:lpstr>
      <vt:lpstr>Please contact us via our cell phone, email or click the link below to schedule a phone or virtual meeting.</vt:lpstr>
    </vt:vector>
  </TitlesOfParts>
  <Company>Konvict Muzik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Summer Taylor</dc:creator>
  <cp:lastModifiedBy>Debbi James</cp:lastModifiedBy>
  <cp:revision>728</cp:revision>
  <cp:lastPrinted>2020-08-17T17:22:44Z</cp:lastPrinted>
  <dcterms:created xsi:type="dcterms:W3CDTF">2013-05-16T14:41:27Z</dcterms:created>
  <dcterms:modified xsi:type="dcterms:W3CDTF">2020-08-18T18:50:06Z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0x010100B06B034A708CE342A15A1C5EE83985E8</vt:lpwstr>
  </property>
</Properties>
</file>